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8" r:id="rId3"/>
    <p:sldId id="261" r:id="rId4"/>
    <p:sldId id="284" r:id="rId5"/>
    <p:sldId id="285" r:id="rId6"/>
    <p:sldId id="259" r:id="rId7"/>
    <p:sldId id="260" r:id="rId8"/>
    <p:sldId id="257" r:id="rId9"/>
    <p:sldId id="262" r:id="rId10"/>
    <p:sldId id="263" r:id="rId11"/>
    <p:sldId id="273" r:id="rId12"/>
    <p:sldId id="265" r:id="rId13"/>
    <p:sldId id="269" r:id="rId14"/>
    <p:sldId id="264" r:id="rId15"/>
    <p:sldId id="271" r:id="rId16"/>
    <p:sldId id="272" r:id="rId17"/>
    <p:sldId id="270" r:id="rId18"/>
    <p:sldId id="274" r:id="rId19"/>
    <p:sldId id="268" r:id="rId20"/>
    <p:sldId id="277" r:id="rId21"/>
    <p:sldId id="279" r:id="rId22"/>
    <p:sldId id="278" r:id="rId23"/>
    <p:sldId id="276" r:id="rId24"/>
    <p:sldId id="280" r:id="rId25"/>
    <p:sldId id="282" r:id="rId26"/>
    <p:sldId id="281" r:id="rId27"/>
    <p:sldId id="283" r:id="rId28"/>
    <p:sldId id="266" r:id="rId29"/>
    <p:sldId id="275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264"/>
    <p:restoredTop sz="96327"/>
  </p:normalViewPr>
  <p:slideViewPr>
    <p:cSldViewPr snapToGrid="0" snapToObjects="1">
      <p:cViewPr varScale="1">
        <p:scale>
          <a:sx n="137" d="100"/>
          <a:sy n="137" d="100"/>
        </p:scale>
        <p:origin x="61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5/19/23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5/19/23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5/19/23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5/19/23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言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5/19/23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5/19/23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5/19/23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5/19/23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5/19/23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5/19/23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5/19/23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5/19/23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5/19/23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5/19/23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5/19/23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5/19/23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5/19/23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odb.pro/db/111005" TargetMode="External"/><Relationship Id="rId7" Type="http://schemas.openxmlformats.org/officeDocument/2006/relationships/hyperlink" Target="http://kailing.pub/raft/index.html" TargetMode="External"/><Relationship Id="rId2" Type="http://schemas.openxmlformats.org/officeDocument/2006/relationships/hyperlink" Target="https://zhuanlan.zhihu.com/p/199277762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zhuanlan.zhihu.com/p/83962186" TargetMode="External"/><Relationship Id="rId5" Type="http://schemas.openxmlformats.org/officeDocument/2006/relationships/hyperlink" Target="https://www.cnblogs.com/Forgenvueory/p/10938622.html" TargetMode="External"/><Relationship Id="rId4" Type="http://schemas.openxmlformats.org/officeDocument/2006/relationships/hyperlink" Target="https://www.modb.pro/db/64719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link.zhihu.com/?target=https%3A//neo4j.com/docs/operations-manual/4.0/manage-databases/introduction/%23manage-databases-default" TargetMode="External"/><Relationship Id="rId2" Type="http://schemas.openxmlformats.org/officeDocument/2006/relationships/hyperlink" Target="https://link.zhihu.com/?target=https%3A//neo4j.com/docs/operations-manual/4.0/manage-databases/introduction/%23manage-databases-system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484538-C177-3B42-BB53-0B4A7D958E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87825" y="793376"/>
            <a:ext cx="8915399" cy="2262781"/>
          </a:xfrm>
        </p:spPr>
        <p:txBody>
          <a:bodyPr/>
          <a:lstStyle/>
          <a:p>
            <a:pPr algn="ctr"/>
            <a:r>
              <a:rPr kumimoji="1" lang="zh-CN" altLang="en-US" dirty="0"/>
              <a:t>图数据库</a:t>
            </a:r>
            <a:r>
              <a:rPr kumimoji="1" lang="en-US" altLang="zh-CN" dirty="0"/>
              <a:t>-Neo4j</a:t>
            </a:r>
            <a:r>
              <a:rPr kumimoji="1" lang="zh-CN" altLang="en-US" dirty="0"/>
              <a:t>简介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27EAE04-9A3B-534B-B214-D4A93F38C8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10554" y="3549214"/>
            <a:ext cx="8915399" cy="1126283"/>
          </a:xfrm>
        </p:spPr>
        <p:txBody>
          <a:bodyPr/>
          <a:lstStyle/>
          <a:p>
            <a:pPr algn="r"/>
            <a:r>
              <a:rPr kumimoji="1" lang="en-US" altLang="zh-CN" dirty="0"/>
              <a:t>Neo4j</a:t>
            </a:r>
            <a:r>
              <a:rPr kumimoji="1" lang="zh-CN" altLang="en-US" dirty="0"/>
              <a:t>从入门到放弃</a:t>
            </a:r>
            <a:br>
              <a:rPr kumimoji="1" lang="en-US" altLang="zh-CN" dirty="0"/>
            </a:br>
            <a:endParaRPr kumimoji="1" lang="zh-CN" altLang="en-US" dirty="0"/>
          </a:p>
        </p:txBody>
      </p:sp>
      <p:sp>
        <p:nvSpPr>
          <p:cNvPr id="4" name="副标题 2">
            <a:extLst>
              <a:ext uri="{FF2B5EF4-FFF2-40B4-BE49-F238E27FC236}">
                <a16:creationId xmlns:a16="http://schemas.microsoft.com/office/drawing/2014/main" id="{782930DF-DDEF-B446-96E0-D2BAAD8C2A4D}"/>
              </a:ext>
            </a:extLst>
          </p:cNvPr>
          <p:cNvSpPr txBox="1">
            <a:spLocks/>
          </p:cNvSpPr>
          <p:nvPr/>
        </p:nvSpPr>
        <p:spPr>
          <a:xfrm>
            <a:off x="3010554" y="4726840"/>
            <a:ext cx="8915399" cy="112628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693025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E922AE4-FAA9-FA42-AB30-68A5101A5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zh-CN" altLang="en-US" dirty="0"/>
              <a:t>结论，</a:t>
            </a:r>
            <a:r>
              <a:rPr kumimoji="1" lang="en-US" altLang="zh-CN" dirty="0"/>
              <a:t>Neo4j</a:t>
            </a:r>
            <a:r>
              <a:rPr kumimoji="1" lang="zh-CN" altLang="en-US" dirty="0"/>
              <a:t>不适合我司生产环境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CDBCAB1-1510-8242-A419-627AD52FA3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4141" y="2133600"/>
            <a:ext cx="3669553" cy="3669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0699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4841E0-28E1-AC40-B71F-3125A50B40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Neo4j</a:t>
            </a:r>
            <a:r>
              <a:rPr kumimoji="1" lang="zh-CN" altLang="en-US" dirty="0"/>
              <a:t>运行模式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BA702F5-4540-154B-851B-9E05E383AC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Neo4j</a:t>
            </a:r>
            <a:r>
              <a:rPr kumimoji="1" lang="zh-CN" altLang="en-US" dirty="0"/>
              <a:t>使用</a:t>
            </a:r>
            <a:r>
              <a:rPr kumimoji="1" lang="en-US" altLang="zh-CN" dirty="0"/>
              <a:t>Java</a:t>
            </a:r>
            <a:r>
              <a:rPr kumimoji="1" lang="zh-CN" altLang="en-US" dirty="0"/>
              <a:t>编写，运行于</a:t>
            </a:r>
            <a:r>
              <a:rPr kumimoji="1" lang="en-US" altLang="zh-CN" dirty="0"/>
              <a:t>JVM</a:t>
            </a:r>
            <a:r>
              <a:rPr kumimoji="1" lang="zh-CN" altLang="en-US" dirty="0"/>
              <a:t>。</a:t>
            </a:r>
            <a:endParaRPr kumimoji="1" lang="en-US" altLang="zh-CN" dirty="0"/>
          </a:p>
          <a:p>
            <a:r>
              <a:rPr kumimoji="1" lang="zh-CN" altLang="en-US" dirty="0"/>
              <a:t>嵌入式部署：应用和</a:t>
            </a:r>
            <a:r>
              <a:rPr kumimoji="1" lang="en-US" altLang="zh-CN" dirty="0"/>
              <a:t>Neo4j</a:t>
            </a:r>
            <a:r>
              <a:rPr kumimoji="1" lang="zh-CN" altLang="en-US" dirty="0"/>
              <a:t>运行在同一个</a:t>
            </a:r>
            <a:r>
              <a:rPr kumimoji="1" lang="en-US" altLang="zh-CN" dirty="0"/>
              <a:t>JVM</a:t>
            </a:r>
            <a:r>
              <a:rPr kumimoji="1" lang="zh-CN" altLang="en-US" dirty="0"/>
              <a:t>进程中。通过引入</a:t>
            </a:r>
            <a:r>
              <a:rPr kumimoji="1" lang="en-US" altLang="zh-CN" dirty="0"/>
              <a:t>Neo4j</a:t>
            </a:r>
            <a:r>
              <a:rPr kumimoji="1" lang="zh-CN" altLang="en-US" dirty="0"/>
              <a:t>的</a:t>
            </a:r>
            <a:r>
              <a:rPr kumimoji="1" lang="en-US" altLang="zh-CN" dirty="0"/>
              <a:t>jar</a:t>
            </a:r>
            <a:r>
              <a:rPr kumimoji="1" lang="zh-CN" altLang="en-US" dirty="0"/>
              <a:t>包，应用可以直接创建一个</a:t>
            </a:r>
            <a:r>
              <a:rPr kumimoji="1" lang="en-US" altLang="zh-CN" dirty="0"/>
              <a:t>Neo4j</a:t>
            </a:r>
            <a:r>
              <a:rPr kumimoji="1" lang="zh-CN" altLang="en-US" dirty="0"/>
              <a:t>实例，并使用</a:t>
            </a:r>
            <a:r>
              <a:rPr kumimoji="1" lang="en-US" altLang="zh-CN" dirty="0"/>
              <a:t>Neo4j</a:t>
            </a:r>
            <a:r>
              <a:rPr kumimoji="1" lang="zh-CN" altLang="en-US" dirty="0"/>
              <a:t> </a:t>
            </a:r>
            <a:r>
              <a:rPr kumimoji="1" lang="en-US" altLang="zh-CN" dirty="0"/>
              <a:t>Java</a:t>
            </a:r>
            <a:r>
              <a:rPr kumimoji="1" lang="zh-CN" altLang="en-US" dirty="0"/>
              <a:t> </a:t>
            </a:r>
            <a:r>
              <a:rPr kumimoji="1" lang="en-US" altLang="zh-CN" dirty="0"/>
              <a:t>Api</a:t>
            </a:r>
            <a:r>
              <a:rPr kumimoji="1" lang="zh-CN" altLang="en-US" dirty="0"/>
              <a:t>来操作数据库。此</a:t>
            </a:r>
            <a:r>
              <a:rPr kumimoji="1" lang="en-US" altLang="zh-CN" dirty="0"/>
              <a:t>Neo4j</a:t>
            </a:r>
            <a:r>
              <a:rPr kumimoji="1" lang="zh-CN" altLang="en-US" dirty="0"/>
              <a:t>实例拥有完整的</a:t>
            </a:r>
            <a:r>
              <a:rPr kumimoji="1" lang="en-US" altLang="zh-CN" dirty="0"/>
              <a:t>acid</a:t>
            </a:r>
            <a:r>
              <a:rPr kumimoji="1" lang="zh-CN" altLang="en-US" dirty="0"/>
              <a:t>事务，数据以文件的形式存储在本地。</a:t>
            </a:r>
            <a:br>
              <a:rPr kumimoji="1" lang="en-US" altLang="zh-CN" dirty="0"/>
            </a:br>
            <a:r>
              <a:rPr kumimoji="1" lang="zh-CN" altLang="en-US" dirty="0"/>
              <a:t>优点是可以比较轻量的使用图数据库的功能，缺点是没有一些高级功能，也没法组成集群。</a:t>
            </a:r>
            <a:endParaRPr kumimoji="1" lang="en-US" altLang="zh-CN" dirty="0"/>
          </a:p>
          <a:p>
            <a:r>
              <a:rPr kumimoji="1" lang="zh-CN" altLang="en-US" dirty="0"/>
              <a:t>独立部署：应用进程独立于</a:t>
            </a:r>
            <a:r>
              <a:rPr kumimoji="1" lang="en-US" altLang="zh-CN" dirty="0"/>
              <a:t>Neo4j</a:t>
            </a:r>
            <a:r>
              <a:rPr kumimoji="1" lang="zh-CN" altLang="en-US" dirty="0"/>
              <a:t>实例。采用</a:t>
            </a:r>
            <a:r>
              <a:rPr kumimoji="1" lang="en-US" altLang="zh-CN" dirty="0"/>
              <a:t>Neo4j</a:t>
            </a:r>
            <a:r>
              <a:rPr kumimoji="1" lang="zh-CN" altLang="en-US" dirty="0"/>
              <a:t> </a:t>
            </a:r>
            <a:r>
              <a:rPr kumimoji="1" lang="en-US" altLang="zh-CN" dirty="0"/>
              <a:t>Driver</a:t>
            </a:r>
            <a:r>
              <a:rPr kumimoji="1" lang="zh-CN" altLang="en-US" dirty="0"/>
              <a:t>来连接并操作数据库。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5507479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6953776-DA76-2146-BF8C-26AB44748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Neo4j</a:t>
            </a:r>
            <a:r>
              <a:rPr kumimoji="1" lang="zh-CN" altLang="en-US" dirty="0"/>
              <a:t>基本元素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7AE8126-BBE3-6146-A319-0DA6E531D7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347216"/>
            <a:ext cx="8915400" cy="3777622"/>
          </a:xfrm>
        </p:spPr>
        <p:txBody>
          <a:bodyPr>
            <a:normAutofit lnSpcReduction="10000"/>
          </a:bodyPr>
          <a:lstStyle/>
          <a:p>
            <a:r>
              <a:rPr kumimoji="1" lang="zh-CN" altLang="en-US" dirty="0"/>
              <a:t>节点（</a:t>
            </a:r>
            <a:r>
              <a:rPr kumimoji="1" lang="en-US" altLang="zh-CN" dirty="0"/>
              <a:t>Node</a:t>
            </a:r>
            <a:r>
              <a:rPr kumimoji="1" lang="zh-CN" altLang="en-US" dirty="0"/>
              <a:t>）：对应图里的节点。节点可以包含多个属性和多个标签。</a:t>
            </a:r>
            <a:br>
              <a:rPr kumimoji="1" lang="en-US" altLang="zh-CN" dirty="0"/>
            </a:br>
            <a:r>
              <a:rPr kumimoji="1" lang="en-US" altLang="zh-CN" dirty="0"/>
              <a:t>person:Actor:Director {‘name’:’xxx’, age:30}</a:t>
            </a:r>
          </a:p>
          <a:p>
            <a:r>
              <a:rPr kumimoji="1" lang="zh-CN" altLang="en-US" dirty="0"/>
              <a:t>关系（</a:t>
            </a:r>
            <a:r>
              <a:rPr kumimoji="1" lang="en-US" altLang="zh-CN" dirty="0"/>
              <a:t>Relationship</a:t>
            </a:r>
            <a:r>
              <a:rPr kumimoji="1" lang="zh-CN" altLang="en-US" dirty="0"/>
              <a:t>）：对应图里的边，连接</a:t>
            </a:r>
            <a:r>
              <a:rPr kumimoji="1" lang="en-US" altLang="zh-CN" dirty="0"/>
              <a:t>2</a:t>
            </a:r>
            <a:r>
              <a:rPr kumimoji="1" lang="zh-CN" altLang="en-US" dirty="0"/>
              <a:t>个节点。关系可以包含多个属性，但只能有</a:t>
            </a:r>
            <a:r>
              <a:rPr kumimoji="1" lang="en-US" altLang="zh-CN" dirty="0"/>
              <a:t>1</a:t>
            </a:r>
            <a:r>
              <a:rPr kumimoji="1" lang="zh-CN" altLang="en-US" dirty="0"/>
              <a:t>个类型（</a:t>
            </a:r>
            <a:r>
              <a:rPr kumimoji="1" lang="en-US" altLang="zh-CN" dirty="0"/>
              <a:t>type</a:t>
            </a:r>
            <a:r>
              <a:rPr kumimoji="1" lang="zh-CN" altLang="en-US" dirty="0"/>
              <a:t>）。关系拥有方向，</a:t>
            </a:r>
            <a:r>
              <a:rPr kumimoji="1" lang="en-US" altLang="zh-CN" dirty="0"/>
              <a:t>Neo4j</a:t>
            </a:r>
            <a:r>
              <a:rPr kumimoji="1" lang="zh-CN" altLang="en-US" dirty="0"/>
              <a:t>只支持单向关系。</a:t>
            </a:r>
            <a:br>
              <a:rPr kumimoji="1" lang="en-US" altLang="zh-CN" dirty="0"/>
            </a:br>
            <a:r>
              <a:rPr kumimoji="1" lang="en-US" altLang="zh-CN" dirty="0"/>
              <a:t>(p:Person)-[r:ACTED_IN]-&gt;(m:Movie) </a:t>
            </a:r>
            <a:br>
              <a:rPr kumimoji="1" lang="en-US" altLang="zh-CN" dirty="0"/>
            </a:br>
            <a:r>
              <a:rPr kumimoji="1" lang="en-US" altLang="zh-CN" dirty="0"/>
              <a:t>ACTED_IN</a:t>
            </a:r>
            <a:r>
              <a:rPr kumimoji="1" lang="zh-CN" altLang="en-US" dirty="0"/>
              <a:t>对于节点</a:t>
            </a:r>
            <a:r>
              <a:rPr kumimoji="1" lang="en-US" altLang="zh-CN" dirty="0"/>
              <a:t>Person</a:t>
            </a:r>
            <a:r>
              <a:rPr kumimoji="1" lang="zh-CN" altLang="en-US" dirty="0"/>
              <a:t>来说是</a:t>
            </a:r>
            <a:r>
              <a:rPr kumimoji="1" lang="en" altLang="zh-CN" dirty="0"/>
              <a:t>OUTGOING</a:t>
            </a:r>
            <a:r>
              <a:rPr kumimoji="1" lang="zh-CN" altLang="en-US" dirty="0"/>
              <a:t>，对于</a:t>
            </a:r>
            <a:r>
              <a:rPr kumimoji="1" lang="en-US" altLang="zh-CN" dirty="0"/>
              <a:t>Movie</a:t>
            </a:r>
            <a:r>
              <a:rPr kumimoji="1" lang="zh-CN" altLang="en-US" dirty="0"/>
              <a:t>节点是</a:t>
            </a:r>
            <a:r>
              <a:rPr kumimoji="1" lang="en" altLang="zh-CN" dirty="0"/>
              <a:t>INCOMING</a:t>
            </a:r>
            <a:endParaRPr kumimoji="1" lang="en-US" altLang="zh-CN" dirty="0"/>
          </a:p>
          <a:p>
            <a:r>
              <a:rPr kumimoji="1" lang="zh-CN" altLang="en-US" dirty="0"/>
              <a:t>属性：节点和关系都可以指定多个属性并参与查询。属性大小写敏感。</a:t>
            </a:r>
            <a:endParaRPr kumimoji="1" lang="en-US" altLang="zh-CN" dirty="0"/>
          </a:p>
          <a:p>
            <a:r>
              <a:rPr kumimoji="1" lang="zh-CN" altLang="en-US" dirty="0"/>
              <a:t>注意：</a:t>
            </a:r>
            <a:r>
              <a:rPr kumimoji="1" lang="en-US" altLang="zh-CN" dirty="0"/>
              <a:t>Neo4j</a:t>
            </a:r>
            <a:r>
              <a:rPr kumimoji="1" lang="zh-CN" altLang="en-US" dirty="0"/>
              <a:t>的关系虽然是单向的，但是查询时可以忽略关系的方向。</a:t>
            </a:r>
            <a:br>
              <a:rPr kumimoji="1" lang="en-US" altLang="zh-CN" dirty="0"/>
            </a:br>
            <a:r>
              <a:rPr kumimoji="1" lang="zh-CN" altLang="en-US" dirty="0"/>
              <a:t>只要在查询时不指定方向即可。</a:t>
            </a:r>
            <a:r>
              <a:rPr kumimoji="1" lang="en-US" altLang="zh-CN" dirty="0"/>
              <a:t> (p1:Person)-[</a:t>
            </a:r>
            <a:r>
              <a:rPr kumimoji="1" lang="en-US" altLang="zh-CN"/>
              <a:t>r:FRIEND]-(</a:t>
            </a:r>
            <a:r>
              <a:rPr kumimoji="1" lang="en-US" altLang="zh-CN" dirty="0"/>
              <a:t>p2:Person) </a:t>
            </a:r>
            <a:br>
              <a:rPr kumimoji="1" lang="en-US" altLang="zh-CN" dirty="0"/>
            </a:br>
            <a:endParaRPr kumimoji="1" lang="en-US" altLang="zh-CN" dirty="0"/>
          </a:p>
          <a:p>
            <a:pPr marL="0" indent="0">
              <a:buNone/>
            </a:pPr>
            <a:endParaRPr kumimoji="1" lang="en-US" altLang="zh-CN" dirty="0"/>
          </a:p>
          <a:p>
            <a:pPr marL="0" indent="0">
              <a:buNone/>
            </a:pPr>
            <a:r>
              <a:rPr kumimoji="1" lang="en-US" altLang="zh-CN" dirty="0"/>
              <a:t>	</a:t>
            </a:r>
          </a:p>
          <a:p>
            <a:pPr marL="0" indent="0">
              <a:buNone/>
            </a:pP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370E82C-2F97-F34E-9663-9E1F9E6B19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0127" y="4069080"/>
            <a:ext cx="4811745" cy="2621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52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7B46D3-4CF7-3B43-AC29-B94A7CF598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Neo4j</a:t>
            </a:r>
            <a:r>
              <a:rPr kumimoji="1" lang="zh-CN" altLang="en-US" dirty="0"/>
              <a:t> </a:t>
            </a:r>
            <a:r>
              <a:rPr kumimoji="1" lang="en-US" altLang="zh-CN" dirty="0"/>
              <a:t>Schema</a:t>
            </a:r>
            <a:r>
              <a:rPr kumimoji="1" lang="zh-CN" altLang="en-US" dirty="0"/>
              <a:t>（模式）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70B33F9-02A0-0A44-958A-CD8D2E2073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在</a:t>
            </a:r>
            <a:r>
              <a:rPr kumimoji="1" lang="en-US" altLang="zh-CN" dirty="0"/>
              <a:t>Neo4j</a:t>
            </a:r>
            <a:r>
              <a:rPr kumimoji="1" lang="zh-CN" altLang="en-US" dirty="0"/>
              <a:t>中模式指索引（</a:t>
            </a:r>
            <a:r>
              <a:rPr kumimoji="1" lang="en-US" altLang="zh-CN" dirty="0"/>
              <a:t>index</a:t>
            </a:r>
            <a:r>
              <a:rPr kumimoji="1" lang="zh-CN" altLang="en-US" dirty="0"/>
              <a:t>）和约束（</a:t>
            </a:r>
            <a:r>
              <a:rPr kumimoji="1" lang="en" altLang="zh-CN" dirty="0"/>
              <a:t>constraint</a:t>
            </a:r>
            <a:r>
              <a:rPr kumimoji="1" lang="zh-CN" altLang="en-US" dirty="0"/>
              <a:t>）</a:t>
            </a:r>
            <a:endParaRPr kumimoji="1" lang="en-US" altLang="zh-CN" dirty="0"/>
          </a:p>
          <a:p>
            <a:pPr algn="l"/>
            <a:r>
              <a:rPr kumimoji="1" lang="zh-CN" altLang="en-US" dirty="0"/>
              <a:t>可以在指定类型的节点</a:t>
            </a:r>
            <a:r>
              <a:rPr kumimoji="1" lang="en-US" altLang="zh-CN" dirty="0"/>
              <a:t>/</a:t>
            </a:r>
            <a:r>
              <a:rPr kumimoji="1" lang="zh-CN" altLang="en-US" dirty="0"/>
              <a:t>关系的属性上创建索引</a:t>
            </a:r>
            <a:r>
              <a:rPr kumimoji="1" lang="en-US" altLang="zh-CN" dirty="0"/>
              <a:t>(</a:t>
            </a:r>
            <a:r>
              <a:rPr kumimoji="1" lang="zh-CN" altLang="en-US" dirty="0"/>
              <a:t>支持复合索引</a:t>
            </a:r>
            <a:r>
              <a:rPr kumimoji="1" lang="en-US" altLang="zh-CN" dirty="0"/>
              <a:t>)</a:t>
            </a:r>
            <a:r>
              <a:rPr kumimoji="1" lang="zh-CN" altLang="en-US" dirty="0"/>
              <a:t>。</a:t>
            </a:r>
            <a:br>
              <a:rPr kumimoji="1" lang="en-US" altLang="zh-CN" dirty="0"/>
            </a:br>
            <a:r>
              <a:rPr kumimoji="1" lang="en" altLang="zh-CN" sz="1600" dirty="0"/>
              <a:t>CREATE INDEX  FOR (a:Actor) ON (a.name, a.born)</a:t>
            </a:r>
          </a:p>
          <a:p>
            <a:pPr algn="l"/>
            <a:r>
              <a:rPr kumimoji="1" lang="zh-CN" altLang="en-US" dirty="0"/>
              <a:t>可以在指定类型的节点</a:t>
            </a:r>
            <a:r>
              <a:rPr kumimoji="1" lang="en-US" altLang="zh-CN" dirty="0"/>
              <a:t>/</a:t>
            </a:r>
            <a:r>
              <a:rPr kumimoji="1" lang="zh-CN" altLang="en-US" dirty="0"/>
              <a:t>关系的某个属性上创建约束</a:t>
            </a:r>
            <a:r>
              <a:rPr kumimoji="1" lang="en-US" altLang="zh-CN" dirty="0"/>
              <a:t>(</a:t>
            </a:r>
            <a:r>
              <a:rPr kumimoji="1" lang="zh-CN" altLang="en-US" dirty="0"/>
              <a:t>不支持复合约束</a:t>
            </a:r>
            <a:r>
              <a:rPr kumimoji="1" lang="en-US" altLang="zh-CN" dirty="0"/>
              <a:t>)</a:t>
            </a:r>
            <a:r>
              <a:rPr kumimoji="1" lang="zh-CN" altLang="en-US" dirty="0"/>
              <a:t>。</a:t>
            </a:r>
            <a:br>
              <a:rPr kumimoji="1" lang="en-US" altLang="zh-CN" dirty="0"/>
            </a:br>
            <a:r>
              <a:rPr kumimoji="1" lang="en" altLang="zh-CN" sz="1600" dirty="0"/>
              <a:t>CREATE CONSTRAINT FOR (movie:Movie) REQUIRE movie.title IS UNIQUE</a:t>
            </a:r>
            <a:endParaRPr kumimoji="1" lang="en-US" altLang="zh-CN" sz="1600" dirty="0"/>
          </a:p>
          <a:p>
            <a:pPr algn="l"/>
            <a:r>
              <a:rPr kumimoji="1" lang="zh-CN" altLang="en-US" dirty="0"/>
              <a:t>约束分为唯一约束和属性存在约束（只有企业版才支持）</a:t>
            </a:r>
            <a:endParaRPr kumimoji="1" lang="en-US" altLang="zh-CN" dirty="0"/>
          </a:p>
          <a:p>
            <a:pPr algn="l"/>
            <a:r>
              <a:rPr kumimoji="1" lang="zh-CN" altLang="en-US" dirty="0"/>
              <a:t>创建约束会同时创建一个索引。</a:t>
            </a:r>
            <a:endParaRPr kumimoji="1" lang="en-US" altLang="zh-CN" dirty="0"/>
          </a:p>
          <a:p>
            <a:pPr algn="l"/>
            <a:endParaRPr lang="en" altLang="zh-CN" b="0" i="0" dirty="0">
              <a:solidFill>
                <a:srgbClr val="000000"/>
              </a:solidFill>
              <a:effectLst/>
              <a:latin typeface="Nunito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73336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14B14E-6D51-254E-A264-C322354A1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Cypher--Neo4j</a:t>
            </a:r>
            <a:r>
              <a:rPr kumimoji="1" lang="zh-CN" altLang="en-US" dirty="0"/>
              <a:t>查询语言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B1259BA-E228-204F-A6C3-B41FD30BFA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757077"/>
            <a:ext cx="8915400" cy="3777622"/>
          </a:xfrm>
        </p:spPr>
        <p:txBody>
          <a:bodyPr/>
          <a:lstStyle/>
          <a:p>
            <a:r>
              <a:rPr lang="zh-CN" altLang="en-US" b="0" i="0" dirty="0">
                <a:solidFill>
                  <a:srgbClr val="333333"/>
                </a:solidFill>
                <a:effectLst/>
                <a:latin typeface="-apple-system"/>
              </a:rPr>
              <a:t>是一种声明式查询语言，遵循</a:t>
            </a:r>
            <a:r>
              <a:rPr lang="en" altLang="zh-CN" b="0" i="0" dirty="0">
                <a:solidFill>
                  <a:srgbClr val="333333"/>
                </a:solidFill>
                <a:effectLst/>
                <a:latin typeface="-apple-system"/>
              </a:rPr>
              <a:t>SQL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-apple-system"/>
              </a:rPr>
              <a:t>语法。</a:t>
            </a:r>
          </a:p>
          <a:p>
            <a:r>
              <a:rPr lang="zh-CN" altLang="en-US" b="0" i="0" dirty="0">
                <a:solidFill>
                  <a:srgbClr val="333333"/>
                </a:solidFill>
                <a:effectLst/>
                <a:latin typeface="-apple-system"/>
              </a:rPr>
              <a:t>语法非常简单且人性化，格式可读，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使用 </a:t>
            </a:r>
            <a:r>
              <a:rPr lang="en" altLang="zh-CN" b="0" i="0" dirty="0">
                <a:solidFill>
                  <a:srgbClr val="F73131"/>
                </a:solidFill>
                <a:effectLst/>
                <a:latin typeface="Arial" panose="020B0604020202020204" pitchFamily="34" charset="0"/>
              </a:rPr>
              <a:t>ASCII</a:t>
            </a:r>
            <a:r>
              <a:rPr lang="en" altLang="zh-CN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" altLang="zh-CN" b="0" i="0" dirty="0">
                <a:solidFill>
                  <a:srgbClr val="F73131"/>
                </a:solidFill>
                <a:effectLst/>
                <a:latin typeface="Arial" panose="020B0604020202020204" pitchFamily="34" charset="0"/>
              </a:rPr>
              <a:t>art</a:t>
            </a:r>
            <a:r>
              <a:rPr lang="en" altLang="zh-CN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的形式来表达基于图的模式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-apple-system"/>
              </a:rPr>
              <a:t>。</a:t>
            </a:r>
            <a:endParaRPr lang="en-US" altLang="zh-CN" b="0" i="0" dirty="0">
              <a:solidFill>
                <a:srgbClr val="333333"/>
              </a:solidFill>
              <a:effectLst/>
              <a:latin typeface="-apple-system"/>
            </a:endParaRPr>
          </a:p>
          <a:p>
            <a:r>
              <a:rPr kumimoji="1" lang="en-US" altLang="zh-CN" dirty="0"/>
              <a:t>2015</a:t>
            </a:r>
            <a:r>
              <a:rPr kumimoji="1" lang="zh-CN" altLang="en-US" dirty="0"/>
              <a:t> </a:t>
            </a:r>
            <a:r>
              <a:rPr kumimoji="1" lang="en-US" altLang="zh-CN" dirty="0"/>
              <a:t>Neo</a:t>
            </a:r>
            <a:r>
              <a:rPr kumimoji="1" lang="zh-CN" altLang="en-US" dirty="0"/>
              <a:t> </a:t>
            </a:r>
            <a:r>
              <a:rPr kumimoji="1" lang="en-US" altLang="zh-CN" dirty="0"/>
              <a:t>Tecnology</a:t>
            </a:r>
            <a:r>
              <a:rPr kumimoji="1" lang="zh-CN" altLang="en-US" dirty="0"/>
              <a:t>发布了</a:t>
            </a:r>
            <a:r>
              <a:rPr kumimoji="1" lang="en-US" altLang="zh-CN" dirty="0"/>
              <a:t>OpenCypher, </a:t>
            </a:r>
            <a:r>
              <a:rPr kumimoji="1" lang="zh-CN" altLang="en-US" dirty="0"/>
              <a:t>现在被很多图数据库支持。</a:t>
            </a:r>
            <a:endParaRPr kumimoji="1" lang="en-US" altLang="zh-CN" dirty="0"/>
          </a:p>
          <a:p>
            <a:endParaRPr lang="zh-CN" altLang="en-US" b="0" i="0" dirty="0">
              <a:solidFill>
                <a:srgbClr val="333333"/>
              </a:solidFill>
              <a:effectLst/>
              <a:latin typeface="-apple-system"/>
            </a:endParaRPr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pic>
        <p:nvPicPr>
          <p:cNvPr id="1030" name="Picture 6" descr="sample cypher">
            <a:extLst>
              <a:ext uri="{FF2B5EF4-FFF2-40B4-BE49-F238E27FC236}">
                <a16:creationId xmlns:a16="http://schemas.microsoft.com/office/drawing/2014/main" id="{C538ADFB-FAE3-A24E-9436-9203A480B8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2928" y="3037967"/>
            <a:ext cx="6659880" cy="2885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1FAEDC6B-E1D6-5A4E-98B4-F3AC98E87A08}"/>
              </a:ext>
            </a:extLst>
          </p:cNvPr>
          <p:cNvSpPr txBox="1"/>
          <p:nvPr/>
        </p:nvSpPr>
        <p:spPr>
          <a:xfrm>
            <a:off x="2852928" y="6126480"/>
            <a:ext cx="5141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官网：</a:t>
            </a:r>
            <a:r>
              <a:rPr kumimoji="1" lang="en" altLang="zh-CN" dirty="0"/>
              <a:t>https://neo4j.com/developer/cypher/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784859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C0B4C4-BE8D-944A-99A9-B550FE9A2B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Neo4j</a:t>
            </a:r>
            <a:r>
              <a:rPr kumimoji="1" lang="zh-CN" altLang="en-US" dirty="0"/>
              <a:t>数据遍历框架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CFA56B5-68FC-2D4F-9D91-627F0CADAC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kumimoji="1" lang="en-US" altLang="zh-CN" dirty="0"/>
              <a:t>Neo4j</a:t>
            </a:r>
            <a:r>
              <a:rPr kumimoji="1" lang="zh-CN" altLang="en-US" dirty="0"/>
              <a:t>遍历</a:t>
            </a:r>
            <a:r>
              <a:rPr kumimoji="1" lang="en-US" altLang="zh-CN" dirty="0"/>
              <a:t>API</a:t>
            </a:r>
            <a:r>
              <a:rPr kumimoji="1" lang="zh-CN" altLang="en-US" dirty="0"/>
              <a:t>采用的是基于回调，惰性执行的机制。只有调用</a:t>
            </a:r>
            <a:r>
              <a:rPr lang="en" altLang="zh-CN" sz="1800" dirty="0">
                <a:solidFill>
                  <a:srgbClr val="A9B7C6"/>
                </a:solidFill>
                <a:effectLst/>
                <a:latin typeface="JetBrains Mono"/>
              </a:rPr>
              <a:t>Traverser</a:t>
            </a:r>
            <a:r>
              <a:rPr lang="zh-CN" altLang="en" dirty="0"/>
              <a:t>对象</a:t>
            </a:r>
            <a:r>
              <a:rPr lang="zh-CN" altLang="en-US" dirty="0"/>
              <a:t>的</a:t>
            </a:r>
            <a:r>
              <a:rPr lang="en-US" altLang="zh-CN" dirty="0"/>
              <a:t>next</a:t>
            </a:r>
            <a:r>
              <a:rPr lang="zh-CN" altLang="en-US" dirty="0"/>
              <a:t>方法，遍历操作才会被执行一次</a:t>
            </a:r>
            <a:r>
              <a:rPr kumimoji="1" lang="zh-CN" altLang="en-US" dirty="0"/>
              <a:t>。</a:t>
            </a:r>
            <a:endParaRPr kumimoji="1" lang="en-US" altLang="zh-CN" dirty="0"/>
          </a:p>
          <a:p>
            <a:r>
              <a:rPr kumimoji="1" lang="zh-CN" altLang="en-US" dirty="0"/>
              <a:t>遍历框架基本概念：</a:t>
            </a:r>
            <a:endParaRPr kumimoji="1" lang="en-US" altLang="zh-CN" dirty="0"/>
          </a:p>
          <a:p>
            <a:pPr algn="just"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555555"/>
                </a:solidFill>
                <a:effectLst/>
                <a:latin typeface="Lato" panose="020F0502020204030204" pitchFamily="34" charset="0"/>
              </a:rPr>
              <a:t>路径拓展（</a:t>
            </a:r>
            <a:r>
              <a:rPr lang="en" altLang="zh-CN" b="0" i="0" dirty="0">
                <a:solidFill>
                  <a:srgbClr val="555555"/>
                </a:solidFill>
                <a:effectLst/>
                <a:latin typeface="Lato" panose="020F0502020204030204" pitchFamily="34" charset="0"/>
              </a:rPr>
              <a:t>PathExpander</a:t>
            </a:r>
            <a:r>
              <a:rPr lang="zh-CN" altLang="en" b="0" i="0" dirty="0">
                <a:solidFill>
                  <a:srgbClr val="555555"/>
                </a:solidFill>
                <a:effectLst/>
                <a:latin typeface="Lato" panose="020F0502020204030204" pitchFamily="34" charset="0"/>
              </a:rPr>
              <a:t>）：</a:t>
            </a:r>
            <a:r>
              <a:rPr lang="zh-CN" altLang="en-US" b="0" i="0" dirty="0">
                <a:solidFill>
                  <a:srgbClr val="555555"/>
                </a:solidFill>
                <a:effectLst/>
                <a:latin typeface="Lato" panose="020F0502020204030204" pitchFamily="34" charset="0"/>
              </a:rPr>
              <a:t>定义将要对图数据库中的什么进行遍历，一般是指针对关系的指向和关系的类型进行遍历。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555555"/>
                </a:solidFill>
                <a:effectLst/>
                <a:latin typeface="Lato" panose="020F0502020204030204" pitchFamily="34" charset="0"/>
              </a:rPr>
              <a:t>顺序（</a:t>
            </a:r>
            <a:r>
              <a:rPr lang="en" altLang="zh-CN" b="0" i="0" dirty="0">
                <a:solidFill>
                  <a:srgbClr val="555555"/>
                </a:solidFill>
                <a:effectLst/>
                <a:latin typeface="Lato" panose="020F0502020204030204" pitchFamily="34" charset="0"/>
              </a:rPr>
              <a:t>Order</a:t>
            </a:r>
            <a:r>
              <a:rPr lang="zh-CN" altLang="en" b="0" i="0" dirty="0">
                <a:solidFill>
                  <a:srgbClr val="555555"/>
                </a:solidFill>
                <a:effectLst/>
                <a:latin typeface="Lato" panose="020F0502020204030204" pitchFamily="34" charset="0"/>
              </a:rPr>
              <a:t>）：</a:t>
            </a:r>
            <a:r>
              <a:rPr lang="zh-CN" altLang="en-US" b="0" i="0" dirty="0">
                <a:solidFill>
                  <a:srgbClr val="555555"/>
                </a:solidFill>
                <a:effectLst/>
                <a:latin typeface="Lato" panose="020F0502020204030204" pitchFamily="34" charset="0"/>
              </a:rPr>
              <a:t>深度优先或广度优先。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555555"/>
                </a:solidFill>
                <a:effectLst/>
                <a:latin typeface="Lato" panose="020F0502020204030204" pitchFamily="34" charset="0"/>
              </a:rPr>
              <a:t>唯一性（</a:t>
            </a:r>
            <a:r>
              <a:rPr lang="en" altLang="zh-CN" b="0" i="0" dirty="0">
                <a:solidFill>
                  <a:srgbClr val="555555"/>
                </a:solidFill>
                <a:effectLst/>
                <a:latin typeface="Lato" panose="020F0502020204030204" pitchFamily="34" charset="0"/>
              </a:rPr>
              <a:t>Uniqueness</a:t>
            </a:r>
            <a:r>
              <a:rPr lang="zh-CN" altLang="en" b="0" i="0" dirty="0">
                <a:solidFill>
                  <a:srgbClr val="555555"/>
                </a:solidFill>
                <a:effectLst/>
                <a:latin typeface="Lato" panose="020F0502020204030204" pitchFamily="34" charset="0"/>
              </a:rPr>
              <a:t>）：</a:t>
            </a:r>
            <a:r>
              <a:rPr lang="zh-CN" altLang="en-US" b="0" i="0" dirty="0">
                <a:solidFill>
                  <a:srgbClr val="555555"/>
                </a:solidFill>
                <a:effectLst/>
                <a:latin typeface="Lato" panose="020F0502020204030204" pitchFamily="34" charset="0"/>
              </a:rPr>
              <a:t>在遍历过程中，确保每个节点（关系、路径）只被遍历一次。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555555"/>
                </a:solidFill>
                <a:effectLst/>
                <a:latin typeface="Lato" panose="020F0502020204030204" pitchFamily="34" charset="0"/>
              </a:rPr>
              <a:t>评估器（</a:t>
            </a:r>
            <a:r>
              <a:rPr lang="en" altLang="zh-CN" b="0" i="0" dirty="0">
                <a:solidFill>
                  <a:srgbClr val="555555"/>
                </a:solidFill>
                <a:effectLst/>
                <a:latin typeface="Lato" panose="020F0502020204030204" pitchFamily="34" charset="0"/>
              </a:rPr>
              <a:t>Evaluator</a:t>
            </a:r>
            <a:r>
              <a:rPr lang="zh-CN" altLang="en" b="0" i="0" dirty="0">
                <a:solidFill>
                  <a:srgbClr val="555555"/>
                </a:solidFill>
                <a:effectLst/>
                <a:latin typeface="Lato" panose="020F0502020204030204" pitchFamily="34" charset="0"/>
              </a:rPr>
              <a:t>）：</a:t>
            </a:r>
            <a:r>
              <a:rPr lang="zh-CN" altLang="en-US" b="0" i="0" dirty="0">
                <a:solidFill>
                  <a:srgbClr val="555555"/>
                </a:solidFill>
                <a:effectLst/>
                <a:latin typeface="Lato" panose="020F0502020204030204" pitchFamily="34" charset="0"/>
              </a:rPr>
              <a:t>用来决定返回什么结果，以及是否停止或继续遍历当前位置。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555555"/>
                </a:solidFill>
                <a:effectLst/>
                <a:latin typeface="Lato" panose="020F0502020204030204" pitchFamily="34" charset="0"/>
              </a:rPr>
              <a:t>开始节点：启动遍历最先开始的节点。</a:t>
            </a:r>
          </a:p>
          <a:p>
            <a:r>
              <a:rPr kumimoji="1" lang="zh-CN" altLang="en-US" dirty="0"/>
              <a:t>广度优先遍历比深度优先更耗内存</a:t>
            </a:r>
            <a:endParaRPr kumimoji="1" lang="en-US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993154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C54F70C-B38F-F749-8793-85BF998FF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Neo4j</a:t>
            </a:r>
            <a:r>
              <a:rPr kumimoji="1" lang="zh-CN" altLang="en-US" dirty="0"/>
              <a:t>遍历框架结构图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85F7FDE0-75C5-DE43-9430-E13B4F7C64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01113" y="2133600"/>
            <a:ext cx="6091599" cy="377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6921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650F0F-5E2B-5F47-9E9D-0DB3413A0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Cypher</a:t>
            </a:r>
            <a:r>
              <a:rPr kumimoji="1" lang="zh-CN" altLang="en-US" dirty="0"/>
              <a:t>执行计划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1685F71-928E-DE42-9D53-9EE5ED81F8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" altLang="zh-CN" b="0" i="0" dirty="0">
                <a:solidFill>
                  <a:srgbClr val="4D4D4D"/>
                </a:solidFill>
                <a:effectLst/>
                <a:latin typeface="-apple-system"/>
              </a:rPr>
              <a:t>  Cypher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查询计划程序将每个查询转换为执行计划。 执行计划告诉</a:t>
            </a:r>
            <a:r>
              <a:rPr lang="en" altLang="zh-CN" b="0" i="0" dirty="0">
                <a:solidFill>
                  <a:srgbClr val="4D4D4D"/>
                </a:solidFill>
                <a:effectLst/>
                <a:latin typeface="-apple-system"/>
              </a:rPr>
              <a:t>Neo4j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在执行查询时要执行哪些操作。</a:t>
            </a:r>
            <a:r>
              <a:rPr lang="en" altLang="zh-CN" b="0" i="0" dirty="0">
                <a:solidFill>
                  <a:srgbClr val="4D4D4D"/>
                </a:solidFill>
                <a:effectLst/>
                <a:latin typeface="-apple-system"/>
              </a:rPr>
              <a:t>Neo4j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使用的是基于成本的优化器（</a:t>
            </a:r>
            <a:r>
              <a:rPr lang="en" altLang="zh-CN" b="0" i="0" dirty="0">
                <a:solidFill>
                  <a:srgbClr val="4D4D4D"/>
                </a:solidFill>
                <a:effectLst/>
                <a:latin typeface="-apple-system"/>
              </a:rPr>
              <a:t>Cost Based Optimizer)</a:t>
            </a:r>
          </a:p>
          <a:p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Neo4j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将查询分解为一些被称为运算符的小块。运算符以模式（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Pattern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）的形式连接在一起组成一个执行计划。</a:t>
            </a:r>
            <a:endParaRPr lang="en-US" altLang="zh-CN" b="0" i="0" dirty="0">
              <a:solidFill>
                <a:srgbClr val="4D4D4D"/>
              </a:solidFill>
              <a:effectLst/>
              <a:latin typeface="-apple-system"/>
            </a:endParaRPr>
          </a:p>
          <a:p>
            <a:r>
              <a:rPr kumimoji="1" lang="en-US" altLang="zh-CN" dirty="0"/>
              <a:t> </a:t>
            </a:r>
            <a:r>
              <a:rPr kumimoji="1" lang="zh-CN" altLang="en-US" dirty="0"/>
              <a:t>查看</a:t>
            </a:r>
            <a:r>
              <a:rPr kumimoji="1" lang="en-US" altLang="zh-CN" dirty="0"/>
              <a:t>neo4j</a:t>
            </a:r>
            <a:r>
              <a:rPr kumimoji="1" lang="zh-CN" altLang="en-US" dirty="0"/>
              <a:t>执行计划有</a:t>
            </a:r>
            <a:r>
              <a:rPr kumimoji="1" lang="en-US" altLang="zh-CN" dirty="0"/>
              <a:t>2</a:t>
            </a:r>
            <a:r>
              <a:rPr kumimoji="1" lang="zh-CN" altLang="en-US" dirty="0"/>
              <a:t>种方式：</a:t>
            </a:r>
            <a:endParaRPr kumimoji="1" lang="en-US" altLang="zh-CN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en" altLang="zh-CN" b="1" i="0" dirty="0">
                <a:solidFill>
                  <a:srgbClr val="9C8EC1"/>
                </a:solidFill>
                <a:effectLst/>
                <a:latin typeface="-apple-system"/>
              </a:rPr>
              <a:t>EXPLAIN</a:t>
            </a:r>
            <a:r>
              <a:rPr lang="zh-CN" altLang="en" b="0" i="0" dirty="0">
                <a:solidFill>
                  <a:srgbClr val="000000"/>
                </a:solidFill>
                <a:effectLst/>
                <a:latin typeface="-apple-system"/>
              </a:rPr>
              <a:t>：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-apple-system"/>
              </a:rPr>
              <a:t>只查看执行计划，不执行语句，所以不会返回结果，数据库也不会产生变化。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" altLang="zh-CN" b="1" i="0" dirty="0">
                <a:solidFill>
                  <a:srgbClr val="9C8EC1"/>
                </a:solidFill>
                <a:effectLst/>
                <a:latin typeface="-apple-system"/>
              </a:rPr>
              <a:t>PROFILE</a:t>
            </a:r>
            <a:r>
              <a:rPr lang="zh-CN" altLang="en" b="0" i="0" dirty="0">
                <a:solidFill>
                  <a:srgbClr val="000000"/>
                </a:solidFill>
                <a:effectLst/>
                <a:latin typeface="-apple-system"/>
              </a:rPr>
              <a:t>：</a:t>
            </a:r>
            <a:r>
              <a:rPr lang="zh-CN" altLang="en-US" dirty="0">
                <a:solidFill>
                  <a:srgbClr val="000000"/>
                </a:solidFill>
                <a:latin typeface="-apple-system"/>
              </a:rPr>
              <a:t>查看执行计划并执行语句，跟踪传递了多少行数据给每个运算符，以及每个运算符与存储层交互了多少次以获取必要的数据。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411744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48941F2-8384-3E45-BC78-01C74B251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执行计划统计信息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D606DE9-D41E-6443-A36F-22BB10F53B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rows</a:t>
            </a:r>
            <a:r>
              <a:rPr kumimoji="1" lang="zh-CN" altLang="en-US" dirty="0"/>
              <a:t>：</a:t>
            </a:r>
            <a:r>
              <a:rPr kumimoji="1" lang="en-US" altLang="zh-CN" dirty="0"/>
              <a:t>Row</a:t>
            </a:r>
            <a:r>
              <a:rPr kumimoji="1" lang="zh-CN" altLang="en-US" dirty="0"/>
              <a:t>运算符产生的行数，只有带</a:t>
            </a:r>
            <a:r>
              <a:rPr kumimoji="1" lang="en-US" altLang="zh-CN" dirty="0"/>
              <a:t>profile</a:t>
            </a:r>
            <a:r>
              <a:rPr kumimoji="1" lang="zh-CN" altLang="en-US" dirty="0"/>
              <a:t>的语句才会返回。</a:t>
            </a:r>
            <a:endParaRPr kumimoji="1" lang="en-US" altLang="zh-CN" dirty="0"/>
          </a:p>
          <a:p>
            <a:r>
              <a:rPr lang="en" altLang="zh-CN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estimated rows</a:t>
            </a:r>
            <a:r>
              <a:rPr kumimoji="1" lang="zh-CN" altLang="en-US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：</a:t>
            </a:r>
            <a:r>
              <a:rPr lang="en" altLang="zh-CN" b="0" i="0" dirty="0">
                <a:solidFill>
                  <a:srgbClr val="4D4D4D"/>
                </a:solidFill>
                <a:effectLst/>
                <a:latin typeface="-apple-system"/>
              </a:rPr>
              <a:t> Neo4j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使用的是基于成本的优化器，可以看到由运算符产生的预估行数。编译器使用这个预估值来选择合适的执行计划。</a:t>
            </a:r>
            <a:endParaRPr lang="en-US" altLang="zh-CN" b="0" i="0" dirty="0">
              <a:solidFill>
                <a:srgbClr val="4D4D4D"/>
              </a:solidFill>
              <a:effectLst/>
              <a:latin typeface="-apple-system"/>
            </a:endParaRPr>
          </a:p>
          <a:p>
            <a:r>
              <a:rPr kumimoji="1" lang="en-US" altLang="zh-CN" dirty="0">
                <a:solidFill>
                  <a:srgbClr val="4D4D4D"/>
                </a:solidFill>
                <a:latin typeface="-apple-system"/>
              </a:rPr>
              <a:t>Db hits: </a:t>
            </a:r>
            <a:r>
              <a:rPr kumimoji="1" lang="zh-CN" altLang="en-US" dirty="0">
                <a:solidFill>
                  <a:srgbClr val="4D4D4D"/>
                </a:solidFill>
                <a:latin typeface="-apple-system"/>
              </a:rPr>
              <a:t>每个运算符都会向</a:t>
            </a:r>
            <a:r>
              <a:rPr kumimoji="1" lang="en-US" altLang="zh-CN" dirty="0">
                <a:solidFill>
                  <a:srgbClr val="4D4D4D"/>
                </a:solidFill>
                <a:latin typeface="-apple-system"/>
              </a:rPr>
              <a:t>Neo4j</a:t>
            </a:r>
            <a:r>
              <a:rPr kumimoji="1" lang="zh-CN" altLang="en-US" dirty="0">
                <a:solidFill>
                  <a:srgbClr val="4D4D4D"/>
                </a:solidFill>
                <a:latin typeface="-apple-system"/>
              </a:rPr>
              <a:t>存储引擎请求像数据检索或者更新数据这样的工作。一次</a:t>
            </a:r>
            <a:r>
              <a:rPr kumimoji="1" lang="en-US" altLang="zh-CN" dirty="0">
                <a:solidFill>
                  <a:srgbClr val="4D4D4D"/>
                </a:solidFill>
                <a:latin typeface="-apple-system"/>
              </a:rPr>
              <a:t>db</a:t>
            </a:r>
            <a:r>
              <a:rPr kumimoji="1" lang="zh-CN" altLang="en-US" dirty="0">
                <a:solidFill>
                  <a:srgbClr val="4D4D4D"/>
                </a:solidFill>
                <a:latin typeface="-apple-system"/>
              </a:rPr>
              <a:t> </a:t>
            </a:r>
            <a:r>
              <a:rPr kumimoji="1" lang="en-US" altLang="zh-CN" dirty="0">
                <a:solidFill>
                  <a:srgbClr val="4D4D4D"/>
                </a:solidFill>
                <a:latin typeface="-apple-system"/>
              </a:rPr>
              <a:t>hits(</a:t>
            </a:r>
            <a:r>
              <a:rPr kumimoji="1" lang="zh-CN" altLang="en-US" dirty="0">
                <a:solidFill>
                  <a:srgbClr val="4D4D4D"/>
                </a:solidFill>
                <a:latin typeface="-apple-system"/>
              </a:rPr>
              <a:t>数据库命中</a:t>
            </a:r>
            <a:r>
              <a:rPr kumimoji="1" lang="en-US" altLang="zh-CN" dirty="0">
                <a:solidFill>
                  <a:srgbClr val="4D4D4D"/>
                </a:solidFill>
                <a:latin typeface="-apple-system"/>
              </a:rPr>
              <a:t>)</a:t>
            </a:r>
            <a:r>
              <a:rPr kumimoji="1" lang="zh-CN" altLang="en-US" dirty="0">
                <a:solidFill>
                  <a:srgbClr val="4D4D4D"/>
                </a:solidFill>
                <a:latin typeface="-apple-system"/>
              </a:rPr>
              <a:t>是存储引擎工作的一个抽象单元。</a:t>
            </a:r>
            <a:endParaRPr kumimoji="1" lang="en-US" altLang="zh-CN" dirty="0">
              <a:solidFill>
                <a:srgbClr val="4D4D4D"/>
              </a:solidFill>
              <a:latin typeface="-apple-system"/>
            </a:endParaRPr>
          </a:p>
          <a:p>
            <a:endParaRPr kumimoji="1" lang="en-US" altLang="zh-CN" dirty="0">
              <a:solidFill>
                <a:srgbClr val="4D4D4D"/>
              </a:solidFill>
              <a:latin typeface="-apple-system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EA8B494-BBE1-A74A-8DFD-631B7B240E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4400" y="3849624"/>
            <a:ext cx="5065024" cy="2740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9849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80B79F-ED71-7245-B840-04A9E90E69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Neo4j</a:t>
            </a:r>
            <a:r>
              <a:rPr kumimoji="1" lang="zh-CN" altLang="en-US"/>
              <a:t>免索引邻接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B5601CA-7E82-6B42-9FC2-6F912481A5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611966"/>
            <a:ext cx="8915400" cy="3777622"/>
          </a:xfrm>
        </p:spPr>
        <p:txBody>
          <a:bodyPr/>
          <a:lstStyle/>
          <a:p>
            <a:r>
              <a:rPr kumimoji="1" lang="en-US" altLang="zh-CN" dirty="0">
                <a:solidFill>
                  <a:srgbClr val="000000"/>
                </a:solidFill>
                <a:latin typeface="-apple-system"/>
              </a:rPr>
              <a:t>Neo4j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-apple-system"/>
              </a:rPr>
              <a:t>直接在点和边中保存相应点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-apple-system"/>
              </a:rPr>
              <a:t>/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-apple-system"/>
              </a:rPr>
              <a:t>边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-apple-system"/>
              </a:rPr>
              <a:t>/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-apple-system"/>
              </a:rPr>
              <a:t>属性的引用</a:t>
            </a:r>
            <a:r>
              <a:rPr kumimoji="1" lang="zh-CN" altLang="en-US" b="0" i="0" dirty="0">
                <a:solidFill>
                  <a:srgbClr val="000000"/>
                </a:solidFill>
                <a:effectLst/>
                <a:latin typeface="-apple-system"/>
              </a:rPr>
              <a:t>，因此每个节点都相当于与它相邻节点的微索引。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-apple-system"/>
              </a:rPr>
              <a:t>免去了基于索引进行扫描查找的开销，查询的时间和图的整体规模无关，只与节点相邻节点的数量成正比。</a:t>
            </a:r>
            <a:endParaRPr lang="en-US" altLang="zh-CN" b="0" i="0" dirty="0">
              <a:solidFill>
                <a:srgbClr val="000000"/>
              </a:solidFill>
              <a:effectLst/>
              <a:latin typeface="-apple-system"/>
            </a:endParaRPr>
          </a:p>
          <a:p>
            <a:r>
              <a:rPr lang="zh-CN" altLang="en-US" b="0" i="0" dirty="0">
                <a:solidFill>
                  <a:srgbClr val="000000"/>
                </a:solidFill>
                <a:effectLst/>
                <a:latin typeface="-apple-system"/>
              </a:rPr>
              <a:t>关系型数据库一般需要中间表来表示连接关系，关系的索引查询效率为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-apple-system"/>
              </a:rPr>
              <a:t>O(log(n))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-apple-system"/>
              </a:rPr>
              <a:t>。</a:t>
            </a:r>
            <a:br>
              <a:rPr lang="en-US" altLang="zh-CN" dirty="0">
                <a:solidFill>
                  <a:srgbClr val="000000"/>
                </a:solidFill>
                <a:latin typeface="-apple-system"/>
              </a:rPr>
            </a:br>
            <a:r>
              <a:rPr lang="zh-CN" altLang="en-US" dirty="0">
                <a:solidFill>
                  <a:srgbClr val="000000"/>
                </a:solidFill>
                <a:latin typeface="-apple-system"/>
              </a:rPr>
              <a:t>而且反向查询会导致索引失效，需要维护一个反向索引。</a:t>
            </a:r>
            <a:br>
              <a:rPr lang="en-US" altLang="zh-CN" b="0" i="0" dirty="0">
                <a:solidFill>
                  <a:srgbClr val="000000"/>
                </a:solidFill>
                <a:effectLst/>
                <a:latin typeface="-apple-system"/>
              </a:rPr>
            </a:br>
            <a:endParaRPr lang="en-US" altLang="zh-CN" b="0" i="0" dirty="0">
              <a:solidFill>
                <a:srgbClr val="000000"/>
              </a:solidFill>
              <a:effectLst/>
              <a:latin typeface="-apple-system"/>
            </a:endParaRPr>
          </a:p>
          <a:p>
            <a:endParaRPr lang="en-US" altLang="zh-CN" b="0" i="0" dirty="0">
              <a:solidFill>
                <a:srgbClr val="000000"/>
              </a:solidFill>
              <a:effectLst/>
              <a:latin typeface="-apple-system"/>
            </a:endParaRPr>
          </a:p>
          <a:p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53C6EB7-5818-9A40-965E-45CF9473A6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4386" y="3168017"/>
            <a:ext cx="6184900" cy="107950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FFAFADEB-2ACD-BA4F-B8D8-63168562515E}"/>
              </a:ext>
            </a:extLst>
          </p:cNvPr>
          <p:cNvSpPr txBox="1"/>
          <p:nvPr/>
        </p:nvSpPr>
        <p:spPr>
          <a:xfrm>
            <a:off x="5455218" y="4195272"/>
            <a:ext cx="1869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rdbms</a:t>
            </a:r>
            <a:r>
              <a:rPr kumimoji="1" lang="zh-CN" altLang="en-US" dirty="0"/>
              <a:t>关系查询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CC2CEE59-9EC8-6C40-814B-21B7056D8F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888" y="4379938"/>
            <a:ext cx="6311900" cy="20193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4E3E1911-4D0E-6748-BD28-F12B8C562BCA}"/>
              </a:ext>
            </a:extLst>
          </p:cNvPr>
          <p:cNvSpPr txBox="1"/>
          <p:nvPr/>
        </p:nvSpPr>
        <p:spPr>
          <a:xfrm>
            <a:off x="5569032" y="6214572"/>
            <a:ext cx="17556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Neo4j</a:t>
            </a:r>
            <a:r>
              <a:rPr kumimoji="1" lang="zh-CN" altLang="en-US" dirty="0"/>
              <a:t>关系查询</a:t>
            </a:r>
          </a:p>
        </p:txBody>
      </p:sp>
    </p:spTree>
    <p:extLst>
      <p:ext uri="{BB962C8B-B14F-4D97-AF65-F5344CB8AC3E}">
        <p14:creationId xmlns:p14="http://schemas.microsoft.com/office/powerpoint/2010/main" val="37947401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20C6F7-5EAC-B04F-97B5-A13D9CBC7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什么是图数据库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BB2BEF6-CF7B-6C44-AAB4-3A890C376B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611087"/>
            <a:ext cx="8915400" cy="4300136"/>
          </a:xfrm>
        </p:spPr>
        <p:txBody>
          <a:bodyPr/>
          <a:lstStyle/>
          <a:p>
            <a:pPr algn="l"/>
            <a:r>
              <a:rPr lang="zh-CN" altLang="en-US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图数据库是以点、边为基础存储单元，以高效存储、查询图数据为设计原理的数据管理系统。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-apple-system"/>
              </a:rPr>
              <a:t>图数据库一般用于</a:t>
            </a:r>
            <a:r>
              <a:rPr lang="en" altLang="zh-CN" b="0" i="0" dirty="0">
                <a:solidFill>
                  <a:srgbClr val="000000"/>
                </a:solidFill>
                <a:effectLst/>
                <a:latin typeface="-apple-system"/>
              </a:rPr>
              <a:t>OLTP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-apple-system"/>
              </a:rPr>
              <a:t>系统中，提供在线事务处理能力。</a:t>
            </a:r>
            <a:endParaRPr lang="zh-CN" altLang="en-US" b="0" i="0" dirty="0">
              <a:solidFill>
                <a:srgbClr val="333333"/>
              </a:solidFill>
              <a:effectLst/>
              <a:latin typeface="Helvetica Neue" panose="02000503000000020004" pitchFamily="2" charset="0"/>
            </a:endParaRPr>
          </a:p>
          <a:p>
            <a:r>
              <a:rPr lang="zh-CN" altLang="en-US" dirty="0"/>
              <a:t>以数学中的图论为理论基础，属于</a:t>
            </a:r>
            <a:r>
              <a:rPr lang="en-US" altLang="zh-CN" dirty="0"/>
              <a:t>No-SQL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dirty="0"/>
              <a:t>图是一种数据结构，</a:t>
            </a:r>
            <a:r>
              <a:rPr lang="zh-CN" altLang="en-US" b="0" i="0" dirty="0">
                <a:solidFill>
                  <a:srgbClr val="4F4F4F"/>
                </a:solidFill>
                <a:effectLst/>
                <a:latin typeface="-apple-system"/>
              </a:rPr>
              <a:t>由顶点（</a:t>
            </a:r>
            <a:r>
              <a:rPr lang="en" altLang="zh-CN" b="0" i="0" dirty="0">
                <a:solidFill>
                  <a:srgbClr val="4F4F4F"/>
                </a:solidFill>
                <a:effectLst/>
                <a:latin typeface="-apple-system"/>
              </a:rPr>
              <a:t>Vertex</a:t>
            </a:r>
            <a:r>
              <a:rPr lang="zh-CN" altLang="en" b="0" i="0" dirty="0">
                <a:solidFill>
                  <a:srgbClr val="4F4F4F"/>
                </a:solidFill>
                <a:effectLst/>
                <a:latin typeface="-apple-system"/>
              </a:rPr>
              <a:t>）</a:t>
            </a:r>
            <a:r>
              <a:rPr lang="zh-CN" altLang="en-US" b="0" i="0" dirty="0">
                <a:solidFill>
                  <a:srgbClr val="4F4F4F"/>
                </a:solidFill>
                <a:effectLst/>
                <a:latin typeface="-apple-system"/>
              </a:rPr>
              <a:t>集和边</a:t>
            </a:r>
            <a:r>
              <a:rPr lang="en-US" altLang="zh-CN" b="0" i="0" dirty="0">
                <a:solidFill>
                  <a:srgbClr val="4F4F4F"/>
                </a:solidFill>
                <a:effectLst/>
                <a:latin typeface="-apple-system"/>
              </a:rPr>
              <a:t>( </a:t>
            </a:r>
            <a:r>
              <a:rPr lang="en" altLang="zh-CN" b="0" i="0" dirty="0">
                <a:solidFill>
                  <a:srgbClr val="4F4F4F"/>
                </a:solidFill>
                <a:effectLst/>
                <a:latin typeface="-apple-system"/>
              </a:rPr>
              <a:t>Edge</a:t>
            </a:r>
            <a:r>
              <a:rPr lang="zh-CN" altLang="en" b="0" i="0" dirty="0">
                <a:solidFill>
                  <a:srgbClr val="4F4F4F"/>
                </a:solidFill>
                <a:effectLst/>
                <a:latin typeface="-apple-system"/>
              </a:rPr>
              <a:t>）</a:t>
            </a:r>
            <a:r>
              <a:rPr lang="zh-CN" altLang="en-US" b="0" i="0" dirty="0">
                <a:solidFill>
                  <a:srgbClr val="4F4F4F"/>
                </a:solidFill>
                <a:effectLst/>
                <a:latin typeface="-apple-system"/>
              </a:rPr>
              <a:t>集组成，</a:t>
            </a:r>
            <a:r>
              <a:rPr lang="zh-CN" altLang="en-US" dirty="0"/>
              <a:t>而不是指图片（</a:t>
            </a:r>
            <a:r>
              <a:rPr lang="en-US" altLang="zh-CN" dirty="0"/>
              <a:t>jpg</a:t>
            </a:r>
            <a:r>
              <a:rPr lang="zh-CN" altLang="en-US" dirty="0"/>
              <a:t>，</a:t>
            </a:r>
            <a:r>
              <a:rPr lang="en-US" altLang="zh-CN" dirty="0"/>
              <a:t>png</a:t>
            </a:r>
            <a:r>
              <a:rPr lang="zh-CN" altLang="en-US" dirty="0"/>
              <a:t>等等）。</a:t>
            </a:r>
            <a:endParaRPr lang="en-US" altLang="zh-CN" dirty="0"/>
          </a:p>
          <a:p>
            <a:pPr marL="0" indent="0">
              <a:buNone/>
            </a:pPr>
            <a:br>
              <a:rPr lang="zh-CN" altLang="en-US" dirty="0"/>
            </a:br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DDDDE85-80A8-6448-8931-4B06662BFC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9386" y="3526971"/>
            <a:ext cx="2186214" cy="2030055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869130B2-D2AE-2241-97E0-B08F14AFDEA1}"/>
              </a:ext>
            </a:extLst>
          </p:cNvPr>
          <p:cNvSpPr txBox="1"/>
          <p:nvPr/>
        </p:nvSpPr>
        <p:spPr>
          <a:xfrm>
            <a:off x="5404744" y="5940256"/>
            <a:ext cx="415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☑️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ADFF7DFA-FA8D-834D-8D74-A7FF252915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9088" y="3640298"/>
            <a:ext cx="1663700" cy="18034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C7EE2D6F-F23F-BC46-91A6-352A5B96DF36}"/>
              </a:ext>
            </a:extLst>
          </p:cNvPr>
          <p:cNvSpPr txBox="1"/>
          <p:nvPr/>
        </p:nvSpPr>
        <p:spPr>
          <a:xfrm>
            <a:off x="8563189" y="5911223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❌</a:t>
            </a:r>
          </a:p>
        </p:txBody>
      </p:sp>
    </p:spTree>
    <p:extLst>
      <p:ext uri="{BB962C8B-B14F-4D97-AF65-F5344CB8AC3E}">
        <p14:creationId xmlns:p14="http://schemas.microsoft.com/office/powerpoint/2010/main" val="22821274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C4242BF-96BA-5743-959B-1BEB4D98C4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Neo4j</a:t>
            </a:r>
            <a:r>
              <a:rPr kumimoji="1" lang="zh-CN" altLang="en-US" dirty="0"/>
              <a:t>底层存储结构</a:t>
            </a:r>
            <a:r>
              <a:rPr kumimoji="1" lang="en-US" altLang="zh-CN" dirty="0"/>
              <a:t>-</a:t>
            </a:r>
            <a:r>
              <a:rPr kumimoji="1" lang="zh-CN" altLang="en-US" dirty="0"/>
              <a:t>文件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FC429C5-CDFE-D441-BD48-FC3B71B351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600200"/>
            <a:ext cx="8915400" cy="4311022"/>
          </a:xfrm>
        </p:spPr>
        <p:txBody>
          <a:bodyPr/>
          <a:lstStyle/>
          <a:p>
            <a:pPr algn="l"/>
            <a:r>
              <a:rPr lang="en" altLang="zh-CN" b="0" i="0" dirty="0">
                <a:solidFill>
                  <a:srgbClr val="00000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neo4j 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在磁盘上会分不同的 </a:t>
            </a:r>
            <a:r>
              <a:rPr lang="en" altLang="zh-CN" b="0" i="0" dirty="0">
                <a:solidFill>
                  <a:srgbClr val="00000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store file 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存储</a:t>
            </a:r>
            <a:endParaRPr lang="en-US" altLang="zh-CN" b="0" i="0" dirty="0">
              <a:solidFill>
                <a:srgbClr val="000000"/>
              </a:solidFill>
              <a:effectLst/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r>
              <a:rPr lang="en" altLang="zh-CN" b="0" i="0" dirty="0">
                <a:solidFill>
                  <a:srgbClr val="00000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neostore.nodestore.db</a:t>
            </a:r>
            <a:r>
              <a:rPr lang="zh-CN" altLang="en" b="0" i="0" dirty="0">
                <a:solidFill>
                  <a:srgbClr val="00000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：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存储节点</a:t>
            </a:r>
            <a:endParaRPr lang="en-US" altLang="zh-CN" b="0" i="0" dirty="0">
              <a:solidFill>
                <a:srgbClr val="000000"/>
              </a:solidFill>
              <a:effectLst/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r>
              <a:rPr lang="en" altLang="zh-CN" b="0" i="0" dirty="0">
                <a:solidFill>
                  <a:srgbClr val="00000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neostore.relationshipstore.db</a:t>
            </a:r>
            <a:r>
              <a:rPr lang="zh-CN" altLang="en" b="0" i="0" dirty="0">
                <a:solidFill>
                  <a:srgbClr val="00000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：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存储关系</a:t>
            </a:r>
          </a:p>
          <a:p>
            <a:r>
              <a:rPr lang="en" altLang="zh-CN" b="0" i="0" dirty="0">
                <a:solidFill>
                  <a:srgbClr val="00000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neostore.propertystore.db</a:t>
            </a:r>
            <a:r>
              <a:rPr lang="zh-CN" altLang="en" b="0" i="0" dirty="0">
                <a:solidFill>
                  <a:srgbClr val="00000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：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存储属性</a:t>
            </a:r>
          </a:p>
          <a:p>
            <a:r>
              <a:rPr lang="en" altLang="zh-CN" b="0" i="0" dirty="0">
                <a:solidFill>
                  <a:srgbClr val="00000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neostore.xxx</a:t>
            </a:r>
            <a:r>
              <a:rPr lang="en" altLang="zh-CN" dirty="0">
                <a:solidFill>
                  <a:srgbClr val="000000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.db</a:t>
            </a:r>
            <a:r>
              <a:rPr lang="en-US" altLang="zh-CN" dirty="0">
                <a:solidFill>
                  <a:srgbClr val="000000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.id</a:t>
            </a:r>
            <a:r>
              <a:rPr lang="zh-CN" altLang="en" b="0" i="0" dirty="0">
                <a:solidFill>
                  <a:srgbClr val="00000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：</a:t>
            </a:r>
            <a:r>
              <a:rPr kumimoji="1" lang="zh-CN" altLang="en-US" dirty="0"/>
              <a:t>存储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最大的</a:t>
            </a:r>
            <a:r>
              <a:rPr lang="en" altLang="zh-CN" b="0" i="0" dirty="0">
                <a:solidFill>
                  <a:srgbClr val="00000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ID 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及已经</a:t>
            </a:r>
            <a:r>
              <a:rPr lang="en" altLang="zh-CN" b="0" i="0" dirty="0">
                <a:solidFill>
                  <a:srgbClr val="00000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free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的</a:t>
            </a:r>
            <a:r>
              <a:rPr lang="en" altLang="zh-CN" b="0" i="0" dirty="0">
                <a:solidFill>
                  <a:srgbClr val="00000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ID</a:t>
            </a:r>
          </a:p>
          <a:p>
            <a:r>
              <a:rPr lang="zh-CN" altLang="en-US" b="0" i="0" dirty="0">
                <a:solidFill>
                  <a:srgbClr val="000000"/>
                </a:solidFill>
                <a:effectLst/>
                <a:latin typeface="-apple-system"/>
              </a:rPr>
              <a:t>在</a:t>
            </a:r>
            <a:r>
              <a:rPr lang="en" altLang="zh-CN" b="0" i="0" dirty="0">
                <a:solidFill>
                  <a:srgbClr val="000000"/>
                </a:solidFill>
                <a:effectLst/>
                <a:latin typeface="-apple-system"/>
              </a:rPr>
              <a:t>neo4j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-apple-system"/>
              </a:rPr>
              <a:t>中，点、关系和属性等图的组成元素都是基于</a:t>
            </a:r>
            <a:r>
              <a:rPr lang="en" altLang="zh-CN" b="0" i="0" dirty="0">
                <a:solidFill>
                  <a:srgbClr val="000000"/>
                </a:solidFill>
                <a:effectLst/>
                <a:latin typeface="-apple-system"/>
              </a:rPr>
              <a:t>neo4j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-apple-system"/>
              </a:rPr>
              <a:t>内部维护的</a:t>
            </a:r>
            <a:r>
              <a:rPr lang="en" altLang="zh-CN" b="0" i="0" dirty="0">
                <a:solidFill>
                  <a:srgbClr val="000000"/>
                </a:solidFill>
                <a:effectLst/>
                <a:latin typeface="-apple-system"/>
              </a:rPr>
              <a:t>ID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-apple-system"/>
              </a:rPr>
              <a:t>进行访问的，而且这些元素的定长存储的。知道了点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-apple-system"/>
              </a:rPr>
              <a:t>/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-apple-system"/>
              </a:rPr>
              <a:t>关系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-apple-system"/>
              </a:rPr>
              <a:t>/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-apple-system"/>
              </a:rPr>
              <a:t>属性的</a:t>
            </a:r>
            <a:r>
              <a:rPr lang="en" altLang="zh-CN" b="0" i="0" dirty="0">
                <a:solidFill>
                  <a:srgbClr val="000000"/>
                </a:solidFill>
                <a:effectLst/>
                <a:latin typeface="-apple-system"/>
              </a:rPr>
              <a:t>ID</a:t>
            </a:r>
            <a:r>
              <a:rPr lang="zh-CN" altLang="en" b="0" i="0" dirty="0">
                <a:solidFill>
                  <a:srgbClr val="000000"/>
                </a:solidFill>
                <a:effectLst/>
                <a:latin typeface="-apple-system"/>
              </a:rPr>
              <a:t>，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-apple-system"/>
              </a:rPr>
              <a:t>就能直接算出该</a:t>
            </a:r>
            <a:r>
              <a:rPr lang="en" altLang="zh-CN" b="0" i="0" dirty="0">
                <a:solidFill>
                  <a:srgbClr val="000000"/>
                </a:solidFill>
                <a:effectLst/>
                <a:latin typeface="-apple-system"/>
              </a:rPr>
              <a:t>ID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-apple-system"/>
              </a:rPr>
              <a:t>在对应文件中的偏移位置，直接进行访问。</a:t>
            </a:r>
            <a:endParaRPr lang="en-US" altLang="zh-CN" b="0" i="0" dirty="0">
              <a:solidFill>
                <a:srgbClr val="000000"/>
              </a:solidFill>
              <a:effectLst/>
              <a:latin typeface="-apple-system"/>
            </a:endParaRPr>
          </a:p>
          <a:p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0D6E822-747A-DE4A-84E0-84A4A72188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9748" y="4584326"/>
            <a:ext cx="5054600" cy="157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3624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AA338F-5E28-8645-9FBA-8CE398797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Neo4j</a:t>
            </a:r>
            <a:r>
              <a:rPr kumimoji="1" lang="zh-CN" altLang="en-US" dirty="0"/>
              <a:t>底层存储结构</a:t>
            </a:r>
            <a:r>
              <a:rPr kumimoji="1" lang="en-US" altLang="zh-CN" dirty="0"/>
              <a:t>-</a:t>
            </a:r>
            <a:r>
              <a:rPr kumimoji="1" lang="zh-CN" altLang="en-US" dirty="0"/>
              <a:t>节点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3515F2ED-80D6-A64E-950B-642CCE2D13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591056"/>
            <a:ext cx="8915400" cy="4320166"/>
          </a:xfrm>
        </p:spPr>
        <p:txBody>
          <a:bodyPr/>
          <a:lstStyle/>
          <a:p>
            <a:r>
              <a:rPr lang="zh-CN" altLang="en-US" dirty="0"/>
              <a:t>节点结构为固定长度</a:t>
            </a:r>
            <a:r>
              <a:rPr lang="en-US" altLang="zh-CN" dirty="0"/>
              <a:t>15byte</a:t>
            </a:r>
          </a:p>
          <a:p>
            <a:r>
              <a:rPr kumimoji="1" lang="zh-CN" altLang="en-US" sz="1800" dirty="0"/>
              <a:t>注：</a:t>
            </a:r>
            <a:r>
              <a:rPr kumimoji="1" lang="en-US" altLang="zh-CN" sz="1800" dirty="0"/>
              <a:t>Neo4j</a:t>
            </a:r>
            <a:r>
              <a:rPr kumimoji="1" lang="zh-CN" altLang="en-US" sz="1800" dirty="0"/>
              <a:t>中的</a:t>
            </a:r>
            <a:r>
              <a:rPr kumimoji="1" lang="en-US" altLang="zh-CN" sz="1800" dirty="0"/>
              <a:t>id</a:t>
            </a:r>
            <a:r>
              <a:rPr kumimoji="1" lang="zh-CN" altLang="en-US" sz="1800" dirty="0"/>
              <a:t>是</a:t>
            </a:r>
            <a:r>
              <a:rPr kumimoji="1" lang="en-US" altLang="zh-CN" sz="1800" dirty="0"/>
              <a:t>Long</a:t>
            </a:r>
            <a:r>
              <a:rPr kumimoji="1" lang="zh-CN" altLang="en-US" sz="1800" dirty="0"/>
              <a:t>型</a:t>
            </a:r>
            <a:endParaRPr kumimoji="1" lang="en-US" altLang="zh-CN" sz="1800" dirty="0"/>
          </a:p>
          <a:p>
            <a:r>
              <a:rPr kumimoji="1" lang="zh-CN" altLang="en-US" sz="1800" dirty="0"/>
              <a:t>代码</a:t>
            </a:r>
            <a:r>
              <a:rPr kumimoji="1" lang="zh-CN" altLang="en-US" dirty="0"/>
              <a:t>在</a:t>
            </a:r>
            <a:r>
              <a:rPr kumimoji="1" lang="en-US" altLang="zh-CN" sz="1800" dirty="0"/>
              <a:t>org.neo4j.kernel.impl.store.format.standard.NodeRecordFormat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08840DA-1BDB-014B-8580-C35FEA162E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9212" y="3332039"/>
            <a:ext cx="8661400" cy="838200"/>
          </a:xfrm>
          <a:prstGeom prst="rect">
            <a:avLst/>
          </a:prstGeom>
        </p:spPr>
      </p:pic>
      <p:pic>
        <p:nvPicPr>
          <p:cNvPr id="9" name="Picture 12">
            <a:extLst>
              <a:ext uri="{FF2B5EF4-FFF2-40B4-BE49-F238E27FC236}">
                <a16:creationId xmlns:a16="http://schemas.microsoft.com/office/drawing/2014/main" id="{62E6FE00-C81B-3940-967C-9E5852BC83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9212" y="4113542"/>
            <a:ext cx="6976364" cy="2764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22418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AA338F-5E28-8645-9FBA-8CE398797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Neo4j</a:t>
            </a:r>
            <a:r>
              <a:rPr kumimoji="1" lang="zh-CN" altLang="en-US" dirty="0"/>
              <a:t>底层存储结构</a:t>
            </a:r>
            <a:r>
              <a:rPr kumimoji="1" lang="en-US" altLang="zh-CN" dirty="0"/>
              <a:t>-</a:t>
            </a:r>
            <a:r>
              <a:rPr kumimoji="1" lang="zh-CN" altLang="en-US" dirty="0"/>
              <a:t>节点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1DE1CB89-D004-6C4A-86CB-DFD219724A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435608"/>
            <a:ext cx="8915400" cy="3777622"/>
          </a:xfrm>
        </p:spPr>
        <p:txBody>
          <a:bodyPr>
            <a:normAutofit lnSpcReduction="10000"/>
          </a:bodyPr>
          <a:lstStyle/>
          <a:p>
            <a:r>
              <a:rPr kumimoji="1" lang="zh-CN" altLang="en-US" dirty="0"/>
              <a:t>第</a:t>
            </a:r>
            <a:r>
              <a:rPr kumimoji="1" lang="en-US" altLang="zh-CN" dirty="0"/>
              <a:t>1</a:t>
            </a:r>
            <a:r>
              <a:rPr kumimoji="1" lang="zh-CN" altLang="en-US" dirty="0"/>
              <a:t>个字节存储</a:t>
            </a:r>
            <a:r>
              <a:rPr kumimoji="1" lang="en-US" altLang="zh-CN" dirty="0"/>
              <a:t>in_use(</a:t>
            </a:r>
            <a:r>
              <a:rPr kumimoji="1" lang="zh-CN" altLang="en-US" sz="1800" dirty="0"/>
              <a:t>节点是否在使用，</a:t>
            </a:r>
            <a:r>
              <a:rPr kumimoji="1" lang="en-US" altLang="zh-CN" sz="1800" dirty="0"/>
              <a:t>1</a:t>
            </a:r>
            <a:r>
              <a:rPr kumimoji="1" lang="zh-CN" altLang="en-US" sz="1800" dirty="0"/>
              <a:t>代表使用中，</a:t>
            </a:r>
            <a:r>
              <a:rPr kumimoji="1" lang="en-US" altLang="zh-CN" sz="1800" dirty="0"/>
              <a:t>0</a:t>
            </a:r>
            <a:r>
              <a:rPr kumimoji="1" lang="zh-CN" altLang="en-US" sz="1800" dirty="0"/>
              <a:t>代表被删除</a:t>
            </a:r>
            <a:r>
              <a:rPr kumimoji="1" lang="en-US" altLang="zh-CN" dirty="0"/>
              <a:t>) + </a:t>
            </a:r>
            <a:r>
              <a:rPr kumimoji="1" lang="zh-CN" altLang="en-US" dirty="0"/>
              <a:t>第</a:t>
            </a:r>
            <a:r>
              <a:rPr kumimoji="1" lang="en-US" altLang="zh-CN" dirty="0"/>
              <a:t>1</a:t>
            </a:r>
            <a:r>
              <a:rPr kumimoji="1" lang="zh-CN" altLang="en-US" dirty="0"/>
              <a:t>个关系的</a:t>
            </a:r>
            <a:r>
              <a:rPr kumimoji="1" lang="en-US" altLang="zh-CN" dirty="0"/>
              <a:t>3</a:t>
            </a:r>
            <a:r>
              <a:rPr kumimoji="1" lang="zh-CN" altLang="en-US" dirty="0"/>
              <a:t>位高位信息（第</a:t>
            </a:r>
            <a:r>
              <a:rPr kumimoji="1" lang="en-US" altLang="zh-CN" dirty="0"/>
              <a:t>33</a:t>
            </a:r>
            <a:r>
              <a:rPr kumimoji="1" lang="zh-CN" altLang="en-US" dirty="0"/>
              <a:t>位到</a:t>
            </a:r>
            <a:r>
              <a:rPr kumimoji="1" lang="en-US" altLang="zh-CN" dirty="0"/>
              <a:t>35</a:t>
            </a:r>
            <a:r>
              <a:rPr kumimoji="1" lang="zh-CN" altLang="en-US" dirty="0"/>
              <a:t>位）</a:t>
            </a:r>
            <a:r>
              <a:rPr kumimoji="1" lang="en-US" altLang="zh-CN" dirty="0"/>
              <a:t>+ </a:t>
            </a:r>
            <a:r>
              <a:rPr kumimoji="1" lang="zh-CN" altLang="en-US" dirty="0"/>
              <a:t>第</a:t>
            </a:r>
            <a:r>
              <a:rPr kumimoji="1" lang="en-US" altLang="zh-CN" dirty="0"/>
              <a:t>1</a:t>
            </a:r>
            <a:r>
              <a:rPr kumimoji="1" lang="zh-CN" altLang="en-US" dirty="0"/>
              <a:t>个属性的</a:t>
            </a:r>
            <a:r>
              <a:rPr kumimoji="1" lang="en-US" altLang="zh-CN" dirty="0"/>
              <a:t>4</a:t>
            </a:r>
            <a:r>
              <a:rPr kumimoji="1" lang="zh-CN" altLang="en-US" dirty="0"/>
              <a:t>位高位信息（第</a:t>
            </a:r>
            <a:r>
              <a:rPr kumimoji="1" lang="en-US" altLang="zh-CN" dirty="0"/>
              <a:t>33</a:t>
            </a:r>
            <a:r>
              <a:rPr kumimoji="1" lang="zh-CN" altLang="en-US" dirty="0"/>
              <a:t>位到</a:t>
            </a:r>
            <a:r>
              <a:rPr kumimoji="1" lang="en-US" altLang="zh-CN" dirty="0"/>
              <a:t>36</a:t>
            </a:r>
            <a:r>
              <a:rPr kumimoji="1" lang="zh-CN" altLang="en-US" dirty="0"/>
              <a:t>位），可以看出</a:t>
            </a:r>
            <a:r>
              <a:rPr kumimoji="1" lang="en-US" altLang="zh-CN" dirty="0"/>
              <a:t>Neo4j</a:t>
            </a:r>
            <a:r>
              <a:rPr kumimoji="1" lang="zh-CN" altLang="en-US" dirty="0"/>
              <a:t>使用</a:t>
            </a:r>
            <a:r>
              <a:rPr kumimoji="1" lang="en-US" altLang="zh-CN" dirty="0"/>
              <a:t>35</a:t>
            </a:r>
            <a:r>
              <a:rPr kumimoji="1" lang="zh-CN" altLang="en-US" dirty="0"/>
              <a:t>位保存关系</a:t>
            </a:r>
            <a:r>
              <a:rPr kumimoji="1" lang="en-US" altLang="zh-CN" dirty="0"/>
              <a:t>id</a:t>
            </a:r>
            <a:r>
              <a:rPr kumimoji="1" lang="zh-CN" altLang="en-US" dirty="0"/>
              <a:t>，使用</a:t>
            </a:r>
            <a:r>
              <a:rPr kumimoji="1" lang="en-US" altLang="zh-CN" dirty="0"/>
              <a:t>36</a:t>
            </a:r>
            <a:r>
              <a:rPr kumimoji="1" lang="zh-CN" altLang="en-US" dirty="0"/>
              <a:t>位保存属性</a:t>
            </a:r>
            <a:r>
              <a:rPr kumimoji="1" lang="en-US" altLang="zh-CN" dirty="0"/>
              <a:t>id</a:t>
            </a:r>
            <a:r>
              <a:rPr kumimoji="1" lang="zh-CN" altLang="en-US" dirty="0"/>
              <a:t>。</a:t>
            </a:r>
            <a:br>
              <a:rPr kumimoji="1" lang="en-US" altLang="zh-CN" dirty="0"/>
            </a:br>
            <a:r>
              <a:rPr lang="en-US" altLang="zh-CN" dirty="0"/>
              <a:t>2^35 = 34,359,738,368</a:t>
            </a:r>
            <a:br>
              <a:rPr lang="en-US" altLang="zh-CN" dirty="0"/>
            </a:br>
            <a:r>
              <a:rPr lang="en-US" altLang="zh-CN" dirty="0"/>
              <a:t>2^36 = 68,719,476,7362</a:t>
            </a:r>
            <a:br>
              <a:rPr lang="en-US" altLang="zh-CN" dirty="0"/>
            </a:br>
            <a:r>
              <a:rPr lang="zh-CN" altLang="en-US" dirty="0"/>
              <a:t>可以推导出</a:t>
            </a:r>
            <a:r>
              <a:rPr lang="en-US" altLang="zh-CN" dirty="0"/>
              <a:t>Neo4j</a:t>
            </a:r>
            <a:r>
              <a:rPr lang="zh-CN" altLang="en-US" dirty="0"/>
              <a:t>社区版最大支持</a:t>
            </a:r>
            <a:r>
              <a:rPr lang="en-US" altLang="zh-CN" dirty="0"/>
              <a:t>340</a:t>
            </a:r>
            <a:r>
              <a:rPr lang="zh-CN" altLang="en-US" dirty="0"/>
              <a:t>亿的关系和</a:t>
            </a:r>
            <a:r>
              <a:rPr lang="en-US" altLang="zh-CN" dirty="0"/>
              <a:t>680</a:t>
            </a:r>
            <a:r>
              <a:rPr lang="zh-CN" altLang="en-US" dirty="0"/>
              <a:t>亿的属性。</a:t>
            </a:r>
            <a:endParaRPr lang="en-US" altLang="zh-CN" dirty="0"/>
          </a:p>
          <a:p>
            <a:r>
              <a:rPr kumimoji="1" lang="zh-CN" altLang="en-US" dirty="0"/>
              <a:t>第</a:t>
            </a:r>
            <a:r>
              <a:rPr kumimoji="1" lang="en-US" altLang="zh-CN" dirty="0"/>
              <a:t>2</a:t>
            </a:r>
            <a:r>
              <a:rPr kumimoji="1" lang="zh-CN" altLang="en-US" dirty="0"/>
              <a:t>到</a:t>
            </a:r>
            <a:r>
              <a:rPr kumimoji="1" lang="en-US" altLang="zh-CN" dirty="0"/>
              <a:t>5</a:t>
            </a:r>
            <a:r>
              <a:rPr kumimoji="1" lang="zh-CN" altLang="en-US" dirty="0"/>
              <a:t>共</a:t>
            </a:r>
            <a:r>
              <a:rPr kumimoji="1" lang="en-US" altLang="zh-CN" dirty="0"/>
              <a:t>4</a:t>
            </a:r>
            <a:r>
              <a:rPr kumimoji="1" lang="zh-CN" altLang="en-US" dirty="0"/>
              <a:t>个字节，代表</a:t>
            </a:r>
            <a:r>
              <a:rPr kumimoji="1" lang="en-US" altLang="zh-CN" sz="1800" dirty="0"/>
              <a:t>NextRelId</a:t>
            </a:r>
            <a:r>
              <a:rPr kumimoji="1" lang="zh-CN" altLang="en-US" sz="1800" dirty="0"/>
              <a:t>，节点的第一个关系</a:t>
            </a:r>
            <a:r>
              <a:rPr kumimoji="1" lang="en-US" altLang="zh-CN" sz="1800" dirty="0"/>
              <a:t>id</a:t>
            </a:r>
            <a:r>
              <a:rPr kumimoji="1" lang="zh-CN" altLang="en-US" sz="1800" dirty="0"/>
              <a:t>（</a:t>
            </a:r>
            <a:r>
              <a:rPr kumimoji="1" lang="en-US" altLang="zh-CN" sz="1800" dirty="0"/>
              <a:t>-1</a:t>
            </a:r>
            <a:r>
              <a:rPr kumimoji="1" lang="zh-CN" altLang="en-US" sz="1800" dirty="0"/>
              <a:t>表示没有）</a:t>
            </a:r>
            <a:endParaRPr kumimoji="1" lang="en-US" altLang="zh-CN" sz="1800" dirty="0"/>
          </a:p>
          <a:p>
            <a:r>
              <a:rPr kumimoji="1" lang="zh-CN" altLang="en-US" dirty="0"/>
              <a:t>第</a:t>
            </a:r>
            <a:r>
              <a:rPr kumimoji="1" lang="en-US" altLang="zh-CN" dirty="0"/>
              <a:t>6</a:t>
            </a:r>
            <a:r>
              <a:rPr kumimoji="1" lang="zh-CN" altLang="en-US" dirty="0"/>
              <a:t>到</a:t>
            </a:r>
            <a:r>
              <a:rPr kumimoji="1" lang="en-US" altLang="zh-CN" dirty="0"/>
              <a:t>9</a:t>
            </a:r>
            <a:r>
              <a:rPr kumimoji="1" lang="zh-CN" altLang="en-US" dirty="0"/>
              <a:t>共</a:t>
            </a:r>
            <a:r>
              <a:rPr kumimoji="1" lang="en-US" altLang="zh-CN" dirty="0"/>
              <a:t>4</a:t>
            </a:r>
            <a:r>
              <a:rPr kumimoji="1" lang="zh-CN" altLang="en-US" dirty="0"/>
              <a:t>个字节，代表</a:t>
            </a:r>
            <a:r>
              <a:rPr kumimoji="1" lang="en-US" altLang="zh-CN" sz="1800" dirty="0"/>
              <a:t>NextPropId</a:t>
            </a:r>
            <a:r>
              <a:rPr kumimoji="1" lang="zh-CN" altLang="en-US" sz="1800" dirty="0"/>
              <a:t>，节点的第一个属性</a:t>
            </a:r>
            <a:r>
              <a:rPr kumimoji="1" lang="en-US" altLang="zh-CN" sz="1800" dirty="0"/>
              <a:t>id</a:t>
            </a:r>
            <a:r>
              <a:rPr kumimoji="1" lang="zh-CN" altLang="en-US" sz="1800" dirty="0"/>
              <a:t>（</a:t>
            </a:r>
            <a:r>
              <a:rPr kumimoji="1" lang="en-US" altLang="zh-CN" sz="1800" dirty="0"/>
              <a:t>-1</a:t>
            </a:r>
            <a:r>
              <a:rPr kumimoji="1" lang="zh-CN" altLang="en-US" sz="1800" dirty="0"/>
              <a:t>表示没有）</a:t>
            </a:r>
            <a:endParaRPr kumimoji="1" lang="en-US" altLang="zh-CN" sz="1800" dirty="0"/>
          </a:p>
          <a:p>
            <a:r>
              <a:rPr kumimoji="1" lang="zh-CN" altLang="en-US" dirty="0"/>
              <a:t>第</a:t>
            </a:r>
            <a:r>
              <a:rPr kumimoji="1" lang="en-US" altLang="zh-CN" dirty="0"/>
              <a:t>10</a:t>
            </a:r>
            <a:r>
              <a:rPr kumimoji="1" lang="zh-CN" altLang="en-US" dirty="0"/>
              <a:t>到</a:t>
            </a:r>
            <a:r>
              <a:rPr kumimoji="1" lang="en-US" altLang="zh-CN" dirty="0"/>
              <a:t>13</a:t>
            </a:r>
            <a:r>
              <a:rPr kumimoji="1" lang="zh-CN" altLang="en-US" dirty="0"/>
              <a:t>共</a:t>
            </a:r>
            <a:r>
              <a:rPr kumimoji="1" lang="en-US" altLang="zh-CN" dirty="0"/>
              <a:t>4</a:t>
            </a:r>
            <a:r>
              <a:rPr kumimoji="1" lang="zh-CN" altLang="en-US" dirty="0"/>
              <a:t>个字节，代表</a:t>
            </a:r>
            <a:r>
              <a:rPr kumimoji="1" lang="en-US" altLang="zh-CN" dirty="0"/>
              <a:t>LsbLabels</a:t>
            </a:r>
            <a:r>
              <a:rPr kumimoji="1" lang="zh-CN" altLang="en-US" sz="1800" dirty="0"/>
              <a:t>，标签</a:t>
            </a:r>
            <a:r>
              <a:rPr kumimoji="1" lang="en-US" altLang="zh-CN" sz="1800" dirty="0"/>
              <a:t>id</a:t>
            </a:r>
            <a:r>
              <a:rPr kumimoji="1" lang="zh-CN" altLang="en-US" sz="1800" dirty="0"/>
              <a:t>的最低有效位（后</a:t>
            </a:r>
            <a:r>
              <a:rPr kumimoji="1" lang="en-US" altLang="zh-CN" sz="1800" dirty="0"/>
              <a:t>32</a:t>
            </a:r>
            <a:r>
              <a:rPr kumimoji="1" lang="zh-CN" altLang="en-US" sz="1800" dirty="0"/>
              <a:t>位）</a:t>
            </a:r>
            <a:endParaRPr kumimoji="1" lang="en-US" altLang="zh-CN" sz="1800" dirty="0"/>
          </a:p>
          <a:p>
            <a:r>
              <a:rPr kumimoji="1" lang="zh-CN" altLang="en-US" dirty="0"/>
              <a:t>第</a:t>
            </a:r>
            <a:r>
              <a:rPr kumimoji="1" lang="en-US" altLang="zh-CN" dirty="0"/>
              <a:t>14</a:t>
            </a:r>
            <a:r>
              <a:rPr kumimoji="1" lang="zh-CN" altLang="en-US" dirty="0"/>
              <a:t>个字节，代表</a:t>
            </a:r>
            <a:r>
              <a:rPr kumimoji="1" lang="en-US" altLang="zh-CN" dirty="0"/>
              <a:t>MsbLabels</a:t>
            </a:r>
            <a:r>
              <a:rPr kumimoji="1" lang="zh-CN" altLang="en-US" dirty="0"/>
              <a:t>，</a:t>
            </a:r>
            <a:r>
              <a:rPr kumimoji="1" lang="zh-CN" altLang="en-US" sz="1800" dirty="0"/>
              <a:t>标签</a:t>
            </a:r>
            <a:r>
              <a:rPr kumimoji="1" lang="en-US" altLang="zh-CN" sz="1800" dirty="0"/>
              <a:t>id</a:t>
            </a:r>
            <a:r>
              <a:rPr kumimoji="1" lang="zh-CN" altLang="en-US" sz="1800" dirty="0"/>
              <a:t>的最高有效位（第</a:t>
            </a:r>
            <a:r>
              <a:rPr kumimoji="1" lang="en-US" altLang="zh-CN" sz="1800" dirty="0"/>
              <a:t>33-40</a:t>
            </a:r>
            <a:r>
              <a:rPr kumimoji="1" lang="zh-CN" altLang="en-US" sz="1800" dirty="0"/>
              <a:t>位共</a:t>
            </a:r>
            <a:r>
              <a:rPr kumimoji="1" lang="en-US" altLang="zh-CN" sz="1800" dirty="0"/>
              <a:t>8</a:t>
            </a:r>
            <a:r>
              <a:rPr kumimoji="1" lang="zh-CN" altLang="en-US" sz="1800" dirty="0"/>
              <a:t>位）</a:t>
            </a:r>
            <a:endParaRPr kumimoji="1" lang="en-US" altLang="zh-CN" sz="1800" dirty="0"/>
          </a:p>
          <a:p>
            <a:r>
              <a:rPr kumimoji="1" lang="zh-CN" altLang="en-US" dirty="0"/>
              <a:t>第</a:t>
            </a:r>
            <a:r>
              <a:rPr kumimoji="1" lang="en-US" altLang="zh-CN" dirty="0"/>
              <a:t>15</a:t>
            </a:r>
            <a:r>
              <a:rPr kumimoji="1" lang="zh-CN" altLang="en-US" dirty="0"/>
              <a:t>个字节，代表</a:t>
            </a:r>
            <a:r>
              <a:rPr kumimoji="1" lang="en-US" altLang="zh-CN" sz="1800" dirty="0"/>
              <a:t>Extra</a:t>
            </a:r>
            <a:r>
              <a:rPr kumimoji="1" lang="zh-CN" altLang="en-US" sz="1800" dirty="0"/>
              <a:t>，保留字段，表示节点是否是</a:t>
            </a:r>
            <a:r>
              <a:rPr kumimoji="1" lang="en-US" altLang="zh-CN" sz="1800" dirty="0"/>
              <a:t>dense</a:t>
            </a:r>
            <a:r>
              <a:rPr kumimoji="1" lang="zh-CN" altLang="en-US" sz="1800" dirty="0"/>
              <a:t>节点（有很多边的节点）</a:t>
            </a:r>
            <a:endParaRPr kumimoji="1" lang="en-US" altLang="zh-CN" sz="1800" dirty="0"/>
          </a:p>
          <a:p>
            <a:endParaRPr kumimoji="1" lang="en-US" altLang="zh-CN" sz="1800" dirty="0"/>
          </a:p>
          <a:p>
            <a:endParaRPr kumimoji="1" lang="en-US" altLang="zh-CN" sz="1800" dirty="0"/>
          </a:p>
          <a:p>
            <a:endParaRPr kumimoji="1" lang="en-US" altLang="zh-CN" sz="1800" dirty="0"/>
          </a:p>
          <a:p>
            <a:endParaRPr kumimoji="1" lang="en-US" altLang="zh-CN" sz="1800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84916DE-3BCC-2D4E-886F-F14A1F39D5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8300" y="5422392"/>
            <a:ext cx="5003800" cy="115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3456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AA338F-5E28-8645-9FBA-8CE398797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Neo4j</a:t>
            </a:r>
            <a:r>
              <a:rPr kumimoji="1" lang="zh-CN" altLang="en-US" dirty="0"/>
              <a:t>底层存储结构</a:t>
            </a:r>
            <a:r>
              <a:rPr kumimoji="1" lang="en-US" altLang="zh-CN" dirty="0"/>
              <a:t>-</a:t>
            </a:r>
            <a:r>
              <a:rPr kumimoji="1" lang="zh-CN" altLang="en-US" dirty="0"/>
              <a:t>关系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7CFA6BC-9496-6643-A056-F7357D3916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600200"/>
            <a:ext cx="9005380" cy="4311022"/>
          </a:xfrm>
        </p:spPr>
        <p:txBody>
          <a:bodyPr>
            <a:normAutofit/>
          </a:bodyPr>
          <a:lstStyle/>
          <a:p>
            <a:r>
              <a:rPr lang="zh-CN" altLang="en-US" dirty="0"/>
              <a:t>关系结构为固定长度</a:t>
            </a:r>
            <a:r>
              <a:rPr lang="en-US" altLang="zh-CN" dirty="0"/>
              <a:t>34byte</a:t>
            </a:r>
          </a:p>
          <a:p>
            <a:r>
              <a:rPr kumimoji="1" lang="zh-CN" altLang="en-US" sz="1800" dirty="0"/>
              <a:t>代码</a:t>
            </a:r>
            <a:r>
              <a:rPr kumimoji="1" lang="zh-CN" altLang="en-US" dirty="0"/>
              <a:t>在</a:t>
            </a:r>
            <a:r>
              <a:rPr kumimoji="1" lang="en-US" altLang="zh-CN" sz="1800" dirty="0"/>
              <a:t>org.neo4j.kernel.impl.store.format.standard.RelationshipRecordFormat</a:t>
            </a:r>
          </a:p>
          <a:p>
            <a:endParaRPr kumimoji="1" lang="en" altLang="zh-CN" dirty="0"/>
          </a:p>
          <a:p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1C26076-F11A-014A-A2B5-469FAC89B2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9212" y="4450160"/>
            <a:ext cx="7280345" cy="2260848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B7578AE8-9E30-3D49-ABF2-F9B0FB0177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9212" y="2546350"/>
            <a:ext cx="8686800" cy="176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5619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AA338F-5E28-8645-9FBA-8CE398797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Neo4j</a:t>
            </a:r>
            <a:r>
              <a:rPr kumimoji="1" lang="zh-CN" altLang="en-US" dirty="0"/>
              <a:t>底层存储结构</a:t>
            </a:r>
            <a:r>
              <a:rPr kumimoji="1" lang="en-US" altLang="zh-CN" dirty="0"/>
              <a:t>-</a:t>
            </a:r>
            <a:r>
              <a:rPr kumimoji="1" lang="zh-CN" altLang="en-US" dirty="0"/>
              <a:t>关系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7CFA6BC-9496-6643-A056-F7357D3916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580322"/>
            <a:ext cx="8915400" cy="4330900"/>
          </a:xfrm>
        </p:spPr>
        <p:txBody>
          <a:bodyPr>
            <a:normAutofit/>
          </a:bodyPr>
          <a:lstStyle/>
          <a:p>
            <a:r>
              <a:rPr kumimoji="1" lang="zh-CN" altLang="en-US" sz="1400" dirty="0"/>
              <a:t>第</a:t>
            </a:r>
            <a:r>
              <a:rPr kumimoji="1" lang="en-US" altLang="zh-CN" sz="1400" dirty="0"/>
              <a:t>1</a:t>
            </a:r>
            <a:r>
              <a:rPr kumimoji="1" lang="zh-CN" altLang="en-US" sz="1400" dirty="0"/>
              <a:t>个字节存储</a:t>
            </a:r>
            <a:r>
              <a:rPr kumimoji="1" lang="en-US" altLang="zh-CN" sz="1400" dirty="0"/>
              <a:t>in_use(</a:t>
            </a:r>
            <a:r>
              <a:rPr kumimoji="1" lang="zh-CN" altLang="en-US" sz="1400" dirty="0"/>
              <a:t>关系是否在使用，</a:t>
            </a:r>
            <a:r>
              <a:rPr kumimoji="1" lang="en-US" altLang="zh-CN" sz="1400" dirty="0"/>
              <a:t>1</a:t>
            </a:r>
            <a:r>
              <a:rPr kumimoji="1" lang="zh-CN" altLang="en-US" sz="1400" dirty="0"/>
              <a:t>代表使用中，</a:t>
            </a:r>
            <a:r>
              <a:rPr kumimoji="1" lang="en-US" altLang="zh-CN" sz="1400" dirty="0"/>
              <a:t>0</a:t>
            </a:r>
            <a:r>
              <a:rPr kumimoji="1" lang="zh-CN" altLang="en-US" sz="1400" dirty="0"/>
              <a:t>代表被删除</a:t>
            </a:r>
            <a:r>
              <a:rPr kumimoji="1" lang="en-US" altLang="zh-CN" sz="1400" dirty="0"/>
              <a:t>) + </a:t>
            </a:r>
            <a:r>
              <a:rPr kumimoji="1" lang="zh-CN" altLang="en-US" sz="1400" dirty="0"/>
              <a:t>关系起始节点的</a:t>
            </a:r>
            <a:r>
              <a:rPr kumimoji="1" lang="en-US" altLang="zh-CN" sz="1400" dirty="0"/>
              <a:t>3</a:t>
            </a:r>
            <a:r>
              <a:rPr kumimoji="1" lang="zh-CN" altLang="en-US" sz="1400" dirty="0"/>
              <a:t>位高位信息（第</a:t>
            </a:r>
            <a:r>
              <a:rPr kumimoji="1" lang="en-US" altLang="zh-CN" sz="1400" dirty="0"/>
              <a:t>33</a:t>
            </a:r>
            <a:r>
              <a:rPr kumimoji="1" lang="zh-CN" altLang="en-US" sz="1400" dirty="0"/>
              <a:t>位到</a:t>
            </a:r>
            <a:r>
              <a:rPr kumimoji="1" lang="en-US" altLang="zh-CN" sz="1400" dirty="0"/>
              <a:t>35</a:t>
            </a:r>
            <a:r>
              <a:rPr kumimoji="1" lang="zh-CN" altLang="en-US" sz="1400" dirty="0"/>
              <a:t>位）</a:t>
            </a:r>
            <a:r>
              <a:rPr kumimoji="1" lang="en-US" altLang="zh-CN" sz="1400" dirty="0"/>
              <a:t>+ </a:t>
            </a:r>
            <a:r>
              <a:rPr kumimoji="1" lang="zh-CN" altLang="en-US" sz="1400" dirty="0"/>
              <a:t>第</a:t>
            </a:r>
            <a:r>
              <a:rPr kumimoji="1" lang="en-US" altLang="zh-CN" sz="1400" dirty="0"/>
              <a:t>1</a:t>
            </a:r>
            <a:r>
              <a:rPr kumimoji="1" lang="zh-CN" altLang="en-US" sz="1400" dirty="0"/>
              <a:t>个属性的</a:t>
            </a:r>
            <a:r>
              <a:rPr kumimoji="1" lang="en-US" altLang="zh-CN" sz="1400" dirty="0"/>
              <a:t>4</a:t>
            </a:r>
            <a:r>
              <a:rPr kumimoji="1" lang="zh-CN" altLang="en-US" sz="1400" dirty="0"/>
              <a:t>位高位信息（第</a:t>
            </a:r>
            <a:r>
              <a:rPr kumimoji="1" lang="en-US" altLang="zh-CN" sz="1400" dirty="0"/>
              <a:t>33</a:t>
            </a:r>
            <a:r>
              <a:rPr kumimoji="1" lang="zh-CN" altLang="en-US" sz="1400" dirty="0"/>
              <a:t>位到</a:t>
            </a:r>
            <a:r>
              <a:rPr kumimoji="1" lang="en-US" altLang="zh-CN" sz="1400" dirty="0"/>
              <a:t>36</a:t>
            </a:r>
            <a:r>
              <a:rPr kumimoji="1" lang="zh-CN" altLang="en-US" sz="1400" dirty="0"/>
              <a:t>位），可以看出</a:t>
            </a:r>
            <a:r>
              <a:rPr kumimoji="1" lang="en-US" altLang="zh-CN" sz="1400" dirty="0"/>
              <a:t>Neo4j</a:t>
            </a:r>
            <a:r>
              <a:rPr kumimoji="1" lang="zh-CN" altLang="en-US" sz="1400" dirty="0"/>
              <a:t>使用</a:t>
            </a:r>
            <a:r>
              <a:rPr kumimoji="1" lang="en-US" altLang="zh-CN" sz="1400" dirty="0"/>
              <a:t>35</a:t>
            </a:r>
            <a:r>
              <a:rPr kumimoji="1" lang="zh-CN" altLang="en-US" sz="1400" dirty="0"/>
              <a:t>位保存节点</a:t>
            </a:r>
            <a:r>
              <a:rPr kumimoji="1" lang="en-US" altLang="zh-CN" sz="1400" dirty="0"/>
              <a:t>id</a:t>
            </a:r>
            <a:r>
              <a:rPr kumimoji="1" lang="zh-CN" altLang="en-US" sz="1400" dirty="0"/>
              <a:t>。</a:t>
            </a:r>
            <a:br>
              <a:rPr kumimoji="1" lang="en-US" altLang="zh-CN" sz="1400" dirty="0"/>
            </a:br>
            <a:r>
              <a:rPr lang="en-US" altLang="zh-CN" sz="1400" dirty="0"/>
              <a:t>2^35 = 34,359,738,368</a:t>
            </a:r>
            <a:br>
              <a:rPr lang="en-US" altLang="zh-CN" sz="1400" dirty="0"/>
            </a:br>
            <a:r>
              <a:rPr lang="zh-CN" altLang="en-US" sz="1400" dirty="0"/>
              <a:t>可以推导出</a:t>
            </a:r>
            <a:r>
              <a:rPr lang="en-US" altLang="zh-CN" sz="1400" dirty="0"/>
              <a:t>Neo4j</a:t>
            </a:r>
            <a:r>
              <a:rPr lang="zh-CN" altLang="en-US" sz="1400" dirty="0"/>
              <a:t>社区版最大支持</a:t>
            </a:r>
            <a:r>
              <a:rPr lang="en-US" altLang="zh-CN" sz="1400" dirty="0"/>
              <a:t>340</a:t>
            </a:r>
            <a:r>
              <a:rPr lang="zh-CN" altLang="en-US" sz="1400" dirty="0"/>
              <a:t>亿的节点。</a:t>
            </a:r>
            <a:endParaRPr lang="en-US" altLang="zh-CN" sz="1400" dirty="0"/>
          </a:p>
          <a:p>
            <a:r>
              <a:rPr kumimoji="1" lang="zh-CN" altLang="en-US" sz="1400" dirty="0"/>
              <a:t>第</a:t>
            </a:r>
            <a:r>
              <a:rPr kumimoji="1" lang="en-US" altLang="zh-CN" sz="1400" dirty="0"/>
              <a:t>2</a:t>
            </a:r>
            <a:r>
              <a:rPr kumimoji="1" lang="zh-CN" altLang="en-US" sz="1400" dirty="0"/>
              <a:t>到</a:t>
            </a:r>
            <a:r>
              <a:rPr kumimoji="1" lang="en-US" altLang="zh-CN" sz="1400" dirty="0"/>
              <a:t>5</a:t>
            </a:r>
            <a:r>
              <a:rPr kumimoji="1" lang="zh-CN" altLang="en-US" sz="1400" dirty="0"/>
              <a:t>共</a:t>
            </a:r>
            <a:r>
              <a:rPr kumimoji="1" lang="en-US" altLang="zh-CN" sz="1400" dirty="0"/>
              <a:t>4</a:t>
            </a:r>
            <a:r>
              <a:rPr kumimoji="1" lang="zh-CN" altLang="en-US" sz="1400" dirty="0"/>
              <a:t>个字节，代表</a:t>
            </a:r>
            <a:r>
              <a:rPr kumimoji="1" lang="en-US" altLang="zh-CN" sz="1400" dirty="0"/>
              <a:t>FirstNode</a:t>
            </a:r>
            <a:r>
              <a:rPr kumimoji="1" lang="zh-CN" altLang="en-US" sz="1400" dirty="0"/>
              <a:t>，关系的起点</a:t>
            </a:r>
            <a:endParaRPr kumimoji="1" lang="en-US" altLang="zh-CN" sz="1400" dirty="0"/>
          </a:p>
          <a:p>
            <a:r>
              <a:rPr kumimoji="1" lang="zh-CN" altLang="en-US" sz="1400" dirty="0"/>
              <a:t>第</a:t>
            </a:r>
            <a:r>
              <a:rPr kumimoji="1" lang="en-US" altLang="zh-CN" sz="1400" dirty="0"/>
              <a:t>6</a:t>
            </a:r>
            <a:r>
              <a:rPr kumimoji="1" lang="zh-CN" altLang="en-US" sz="1400" dirty="0"/>
              <a:t>到</a:t>
            </a:r>
            <a:r>
              <a:rPr kumimoji="1" lang="en-US" altLang="zh-CN" sz="1400" dirty="0"/>
              <a:t>9</a:t>
            </a:r>
            <a:r>
              <a:rPr kumimoji="1" lang="zh-CN" altLang="en-US" sz="1400" dirty="0"/>
              <a:t>共</a:t>
            </a:r>
            <a:r>
              <a:rPr kumimoji="1" lang="en-US" altLang="zh-CN" sz="1400" dirty="0"/>
              <a:t>4</a:t>
            </a:r>
            <a:r>
              <a:rPr kumimoji="1" lang="zh-CN" altLang="en-US" sz="1400" dirty="0"/>
              <a:t>个字节，代表</a:t>
            </a:r>
            <a:r>
              <a:rPr kumimoji="1" lang="en-US" altLang="zh-CN" sz="1400" dirty="0"/>
              <a:t>SecondNode </a:t>
            </a:r>
            <a:r>
              <a:rPr kumimoji="1" lang="zh-CN" altLang="en-US" sz="1400" dirty="0"/>
              <a:t>，关系的终点</a:t>
            </a:r>
            <a:endParaRPr kumimoji="1" lang="en-US" altLang="zh-CN" sz="1400" dirty="0"/>
          </a:p>
          <a:p>
            <a:r>
              <a:rPr kumimoji="1" lang="zh-CN" altLang="en-US" sz="1400" dirty="0"/>
              <a:t>第</a:t>
            </a:r>
            <a:r>
              <a:rPr kumimoji="1" lang="en-US" altLang="zh-CN" sz="1400" dirty="0"/>
              <a:t>10</a:t>
            </a:r>
            <a:r>
              <a:rPr kumimoji="1" lang="zh-CN" altLang="en-US" sz="1400" dirty="0"/>
              <a:t>到</a:t>
            </a:r>
            <a:r>
              <a:rPr kumimoji="1" lang="en-US" altLang="zh-CN" sz="1400" dirty="0"/>
              <a:t>13</a:t>
            </a:r>
            <a:r>
              <a:rPr kumimoji="1" lang="zh-CN" altLang="en-US" sz="1400" dirty="0"/>
              <a:t>共</a:t>
            </a:r>
            <a:r>
              <a:rPr kumimoji="1" lang="en-US" altLang="zh-CN" sz="1400" dirty="0"/>
              <a:t>4</a:t>
            </a:r>
            <a:r>
              <a:rPr kumimoji="1" lang="zh-CN" altLang="en-US" sz="1400" dirty="0"/>
              <a:t>个字节，代表</a:t>
            </a:r>
            <a:r>
              <a:rPr kumimoji="1" lang="en-US" altLang="zh-CN" sz="1400" dirty="0"/>
              <a:t>RelType</a:t>
            </a:r>
            <a:r>
              <a:rPr kumimoji="1" lang="zh-CN" altLang="en-US" sz="1400" dirty="0"/>
              <a:t>，关系类型</a:t>
            </a:r>
            <a:r>
              <a:rPr kumimoji="1" lang="en-US" altLang="zh-CN" sz="1400" dirty="0"/>
              <a:t> + </a:t>
            </a:r>
            <a:r>
              <a:rPr kumimoji="1" lang="zh-CN" altLang="en-US" sz="1400" dirty="0"/>
              <a:t>关系终点的</a:t>
            </a:r>
            <a:r>
              <a:rPr kumimoji="1" lang="en-US" altLang="zh-CN" sz="1400" dirty="0"/>
              <a:t>3</a:t>
            </a:r>
            <a:r>
              <a:rPr kumimoji="1" lang="zh-CN" altLang="en-US" sz="1400" dirty="0"/>
              <a:t>位</a:t>
            </a:r>
            <a:r>
              <a:rPr kumimoji="1" lang="en-US" altLang="zh-CN" sz="1400" dirty="0"/>
              <a:t>msb + </a:t>
            </a:r>
            <a:r>
              <a:rPr kumimoji="1" lang="zh-CN" altLang="en-US" sz="1400" dirty="0"/>
              <a:t>起点上一个关系的</a:t>
            </a:r>
            <a:r>
              <a:rPr kumimoji="1" lang="en-US" altLang="zh-CN" sz="1400" dirty="0"/>
              <a:t>3</a:t>
            </a:r>
            <a:r>
              <a:rPr kumimoji="1" lang="zh-CN" altLang="en-US" sz="1400" dirty="0"/>
              <a:t>位</a:t>
            </a:r>
            <a:r>
              <a:rPr kumimoji="1" lang="en-US" altLang="zh-CN" sz="1400" dirty="0"/>
              <a:t>msb + </a:t>
            </a:r>
            <a:r>
              <a:rPr kumimoji="1" lang="zh-CN" altLang="en-US" sz="1400" dirty="0"/>
              <a:t>起点下一个关系的</a:t>
            </a:r>
            <a:r>
              <a:rPr kumimoji="1" lang="en-US" altLang="zh-CN" sz="1400" dirty="0"/>
              <a:t>3</a:t>
            </a:r>
            <a:r>
              <a:rPr kumimoji="1" lang="zh-CN" altLang="en-US" sz="1400" dirty="0"/>
              <a:t>位</a:t>
            </a:r>
            <a:r>
              <a:rPr kumimoji="1" lang="en-US" altLang="zh-CN" sz="1400" dirty="0"/>
              <a:t>msb</a:t>
            </a:r>
            <a:r>
              <a:rPr kumimoji="1" lang="zh-CN" altLang="en-US" sz="1400" dirty="0"/>
              <a:t> </a:t>
            </a:r>
            <a:r>
              <a:rPr kumimoji="1" lang="en-US" altLang="zh-CN" sz="1400" dirty="0"/>
              <a:t>+</a:t>
            </a:r>
            <a:r>
              <a:rPr kumimoji="1" lang="zh-CN" altLang="en-US" sz="1400" dirty="0"/>
              <a:t> 终点上一个关系的</a:t>
            </a:r>
            <a:r>
              <a:rPr kumimoji="1" lang="en-US" altLang="zh-CN" sz="1400" dirty="0"/>
              <a:t>3</a:t>
            </a:r>
            <a:r>
              <a:rPr kumimoji="1" lang="zh-CN" altLang="en-US" sz="1400" dirty="0"/>
              <a:t>位</a:t>
            </a:r>
            <a:r>
              <a:rPr kumimoji="1" lang="en-US" altLang="zh-CN" sz="1400" dirty="0"/>
              <a:t>msb</a:t>
            </a:r>
            <a:r>
              <a:rPr kumimoji="1" lang="zh-CN" altLang="en-US" sz="1400" dirty="0"/>
              <a:t> </a:t>
            </a:r>
            <a:r>
              <a:rPr kumimoji="1" lang="en-US" altLang="zh-CN" sz="1400" dirty="0"/>
              <a:t>+</a:t>
            </a:r>
            <a:r>
              <a:rPr kumimoji="1" lang="zh-CN" altLang="en-US" sz="1400" dirty="0"/>
              <a:t> 终点下一个关系的</a:t>
            </a:r>
            <a:r>
              <a:rPr kumimoji="1" lang="en-US" altLang="zh-CN" sz="1400" dirty="0"/>
              <a:t>3</a:t>
            </a:r>
            <a:r>
              <a:rPr kumimoji="1" lang="zh-CN" altLang="en-US" sz="1400" dirty="0"/>
              <a:t>位</a:t>
            </a:r>
            <a:r>
              <a:rPr kumimoji="1" lang="en-US" altLang="zh-CN" sz="1400" dirty="0"/>
              <a:t>msb</a:t>
            </a:r>
            <a:r>
              <a:rPr kumimoji="1" lang="zh-CN" altLang="en-US" sz="1400" dirty="0"/>
              <a:t>。</a:t>
            </a:r>
            <a:endParaRPr kumimoji="1" lang="en-US" altLang="zh-CN" sz="1400" dirty="0"/>
          </a:p>
          <a:p>
            <a:r>
              <a:rPr kumimoji="1" lang="zh-CN" altLang="en-US" sz="1400" dirty="0"/>
              <a:t>第</a:t>
            </a:r>
            <a:r>
              <a:rPr kumimoji="1" lang="en-US" altLang="zh-CN" sz="1400" dirty="0"/>
              <a:t>14</a:t>
            </a:r>
            <a:r>
              <a:rPr kumimoji="1" lang="zh-CN" altLang="en-US" sz="1400" dirty="0"/>
              <a:t>到</a:t>
            </a:r>
            <a:r>
              <a:rPr kumimoji="1" lang="en-US" altLang="zh-CN" sz="1400" dirty="0"/>
              <a:t>17</a:t>
            </a:r>
            <a:r>
              <a:rPr kumimoji="1" lang="zh-CN" altLang="en-US" sz="1400" dirty="0"/>
              <a:t>共</a:t>
            </a:r>
            <a:r>
              <a:rPr kumimoji="1" lang="en-US" altLang="zh-CN" sz="1400" dirty="0"/>
              <a:t>4</a:t>
            </a:r>
            <a:r>
              <a:rPr kumimoji="1" lang="zh-CN" altLang="en-US" sz="1400" dirty="0"/>
              <a:t>个字节，代表</a:t>
            </a:r>
            <a:r>
              <a:rPr kumimoji="1" lang="en-US" altLang="zh-CN" sz="1400" dirty="0"/>
              <a:t>FirstPrevRelId</a:t>
            </a:r>
            <a:r>
              <a:rPr kumimoji="1" lang="zh-CN" altLang="en-US" sz="1400" dirty="0"/>
              <a:t>，关系起点的上一个关系</a:t>
            </a:r>
            <a:r>
              <a:rPr kumimoji="1" lang="en-US" altLang="zh-CN" sz="1400" dirty="0"/>
              <a:t>id</a:t>
            </a:r>
            <a:r>
              <a:rPr kumimoji="1" lang="zh-CN" altLang="en-US" sz="1400" dirty="0"/>
              <a:t>（</a:t>
            </a:r>
            <a:r>
              <a:rPr kumimoji="1" lang="en-US" altLang="zh-CN" sz="1400" dirty="0"/>
              <a:t>-1</a:t>
            </a:r>
            <a:r>
              <a:rPr kumimoji="1" lang="zh-CN" altLang="en-US" sz="1400" dirty="0"/>
              <a:t>表示没有）</a:t>
            </a:r>
            <a:endParaRPr kumimoji="1" lang="en-US" altLang="zh-CN" sz="1400" dirty="0"/>
          </a:p>
          <a:p>
            <a:r>
              <a:rPr kumimoji="1" lang="zh-CN" altLang="en-US" sz="1400" dirty="0"/>
              <a:t>第</a:t>
            </a:r>
            <a:r>
              <a:rPr kumimoji="1" lang="en-US" altLang="zh-CN" sz="1400" dirty="0"/>
              <a:t>18</a:t>
            </a:r>
            <a:r>
              <a:rPr kumimoji="1" lang="zh-CN" altLang="en-US" sz="1400" dirty="0"/>
              <a:t>到</a:t>
            </a:r>
            <a:r>
              <a:rPr kumimoji="1" lang="en-US" altLang="zh-CN" sz="1400" dirty="0"/>
              <a:t>21</a:t>
            </a:r>
            <a:r>
              <a:rPr kumimoji="1" lang="zh-CN" altLang="en-US" sz="1400" dirty="0"/>
              <a:t>共</a:t>
            </a:r>
            <a:r>
              <a:rPr kumimoji="1" lang="en-US" altLang="zh-CN" sz="1400" dirty="0"/>
              <a:t>4</a:t>
            </a:r>
            <a:r>
              <a:rPr kumimoji="1" lang="zh-CN" altLang="en-US" sz="1400" dirty="0"/>
              <a:t>个字节，代表</a:t>
            </a:r>
            <a:r>
              <a:rPr kumimoji="1" lang="en-US" altLang="zh-CN" sz="1400" dirty="0"/>
              <a:t>FirstNextRelId</a:t>
            </a:r>
            <a:r>
              <a:rPr kumimoji="1" lang="zh-CN" altLang="en-US" sz="1400" dirty="0"/>
              <a:t>，关系起点的下一个关系</a:t>
            </a:r>
            <a:r>
              <a:rPr kumimoji="1" lang="en-US" altLang="zh-CN" sz="1400" dirty="0"/>
              <a:t>id</a:t>
            </a:r>
            <a:r>
              <a:rPr kumimoji="1" lang="zh-CN" altLang="en-US" sz="1400" dirty="0"/>
              <a:t>（</a:t>
            </a:r>
            <a:r>
              <a:rPr kumimoji="1" lang="en-US" altLang="zh-CN" sz="1400" dirty="0"/>
              <a:t>-1</a:t>
            </a:r>
            <a:r>
              <a:rPr kumimoji="1" lang="zh-CN" altLang="en-US" sz="1400" dirty="0"/>
              <a:t>表示没有）</a:t>
            </a:r>
            <a:endParaRPr kumimoji="1" lang="en-US" altLang="zh-CN" sz="1400" dirty="0"/>
          </a:p>
          <a:p>
            <a:endParaRPr kumimoji="1" lang="en-US" altLang="zh-CN" sz="1400" dirty="0"/>
          </a:p>
          <a:p>
            <a:endParaRPr kumimoji="1" lang="en-US" altLang="zh-CN" sz="1400" dirty="0"/>
          </a:p>
          <a:p>
            <a:endParaRPr kumimoji="1" lang="en-US" altLang="zh-CN" sz="1800" dirty="0"/>
          </a:p>
          <a:p>
            <a:endParaRPr kumimoji="1" lang="en-US" altLang="zh-CN" sz="1800" dirty="0"/>
          </a:p>
          <a:p>
            <a:endParaRPr kumimoji="1" lang="en-US" altLang="zh-CN" sz="1800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B0F43DE-F940-4142-BD86-30BE076D53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8478" y="2166352"/>
            <a:ext cx="4931410" cy="97686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09B146E-F61A-E14E-861A-B6BEFF4529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8628" y="4414390"/>
            <a:ext cx="10046906" cy="1920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7244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AA338F-5E28-8645-9FBA-8CE398797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Neo4j</a:t>
            </a:r>
            <a:r>
              <a:rPr kumimoji="1" lang="zh-CN" altLang="en-US" dirty="0"/>
              <a:t>底层存储结构</a:t>
            </a:r>
            <a:r>
              <a:rPr kumimoji="1" lang="en-US" altLang="zh-CN" dirty="0"/>
              <a:t>-</a:t>
            </a:r>
            <a:r>
              <a:rPr kumimoji="1" lang="zh-CN" altLang="en-US" dirty="0"/>
              <a:t>关系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7CFA6BC-9496-6643-A056-F7357D3916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580322"/>
            <a:ext cx="8915400" cy="4330900"/>
          </a:xfrm>
        </p:spPr>
        <p:txBody>
          <a:bodyPr>
            <a:normAutofit/>
          </a:bodyPr>
          <a:lstStyle/>
          <a:p>
            <a:r>
              <a:rPr kumimoji="1" lang="zh-CN" altLang="en-US" sz="1800" dirty="0"/>
              <a:t>第</a:t>
            </a:r>
            <a:r>
              <a:rPr kumimoji="1" lang="en-US" altLang="zh-CN" sz="1800" dirty="0"/>
              <a:t>22</a:t>
            </a:r>
            <a:r>
              <a:rPr kumimoji="1" lang="zh-CN" altLang="en-US" sz="1800" dirty="0"/>
              <a:t>到</a:t>
            </a:r>
            <a:r>
              <a:rPr kumimoji="1" lang="en-US" altLang="zh-CN" sz="1800" dirty="0"/>
              <a:t>25</a:t>
            </a:r>
            <a:r>
              <a:rPr kumimoji="1" lang="zh-CN" altLang="en-US" sz="1800" dirty="0"/>
              <a:t>共</a:t>
            </a:r>
            <a:r>
              <a:rPr kumimoji="1" lang="en-US" altLang="zh-CN" sz="1800" dirty="0"/>
              <a:t>4</a:t>
            </a:r>
            <a:r>
              <a:rPr kumimoji="1" lang="zh-CN" altLang="en-US" sz="1800" dirty="0"/>
              <a:t>个字节，代表</a:t>
            </a:r>
            <a:r>
              <a:rPr kumimoji="1" lang="en-US" altLang="zh-CN" dirty="0"/>
              <a:t>Second</a:t>
            </a:r>
            <a:r>
              <a:rPr kumimoji="1" lang="en-US" altLang="zh-CN" sz="1800" dirty="0"/>
              <a:t>PrevRelId</a:t>
            </a:r>
            <a:r>
              <a:rPr kumimoji="1" lang="zh-CN" altLang="en-US" sz="1800" dirty="0"/>
              <a:t>，关系终点的上一个关系</a:t>
            </a:r>
            <a:r>
              <a:rPr kumimoji="1" lang="en-US" altLang="zh-CN" sz="1800" dirty="0"/>
              <a:t>id</a:t>
            </a:r>
            <a:r>
              <a:rPr kumimoji="1" lang="zh-CN" altLang="en-US" sz="1800" dirty="0"/>
              <a:t>（</a:t>
            </a:r>
            <a:r>
              <a:rPr kumimoji="1" lang="en-US" altLang="zh-CN" sz="1800" dirty="0"/>
              <a:t>-1</a:t>
            </a:r>
            <a:r>
              <a:rPr kumimoji="1" lang="zh-CN" altLang="en-US" sz="1800" dirty="0"/>
              <a:t>表示没有）</a:t>
            </a:r>
            <a:endParaRPr kumimoji="1" lang="en-US" altLang="zh-CN" sz="1800" dirty="0"/>
          </a:p>
          <a:p>
            <a:r>
              <a:rPr kumimoji="1" lang="zh-CN" altLang="en-US" sz="1800" dirty="0"/>
              <a:t>第</a:t>
            </a:r>
            <a:r>
              <a:rPr kumimoji="1" lang="en-US" altLang="zh-CN" dirty="0"/>
              <a:t>26</a:t>
            </a:r>
            <a:r>
              <a:rPr kumimoji="1" lang="zh-CN" altLang="en-US" sz="1800" dirty="0"/>
              <a:t>到</a:t>
            </a:r>
            <a:r>
              <a:rPr kumimoji="1" lang="en-US" altLang="zh-CN" sz="1800" dirty="0"/>
              <a:t>29</a:t>
            </a:r>
            <a:r>
              <a:rPr kumimoji="1" lang="zh-CN" altLang="en-US" sz="1800" dirty="0"/>
              <a:t>共</a:t>
            </a:r>
            <a:r>
              <a:rPr kumimoji="1" lang="en-US" altLang="zh-CN" sz="1800" dirty="0"/>
              <a:t>4</a:t>
            </a:r>
            <a:r>
              <a:rPr kumimoji="1" lang="zh-CN" altLang="en-US" sz="1800" dirty="0"/>
              <a:t>个字节，代表</a:t>
            </a:r>
            <a:r>
              <a:rPr kumimoji="1" lang="en-US" altLang="zh-CN" dirty="0"/>
              <a:t>Second</a:t>
            </a:r>
            <a:r>
              <a:rPr kumimoji="1" lang="en-US" altLang="zh-CN" sz="1800" dirty="0"/>
              <a:t>NextRelId</a:t>
            </a:r>
            <a:r>
              <a:rPr kumimoji="1" lang="zh-CN" altLang="en-US" sz="1800" dirty="0"/>
              <a:t>，关系终点的下一个关系</a:t>
            </a:r>
            <a:r>
              <a:rPr kumimoji="1" lang="en-US" altLang="zh-CN" sz="1800" dirty="0"/>
              <a:t>id</a:t>
            </a:r>
            <a:r>
              <a:rPr kumimoji="1" lang="zh-CN" altLang="en-US" sz="1800" dirty="0"/>
              <a:t>（</a:t>
            </a:r>
            <a:r>
              <a:rPr kumimoji="1" lang="en-US" altLang="zh-CN" sz="1800" dirty="0"/>
              <a:t>-1</a:t>
            </a:r>
            <a:r>
              <a:rPr kumimoji="1" lang="zh-CN" altLang="en-US" sz="1800" dirty="0"/>
              <a:t>表示没有）</a:t>
            </a:r>
            <a:endParaRPr kumimoji="1" lang="en-US" altLang="zh-CN" sz="1800" dirty="0"/>
          </a:p>
          <a:p>
            <a:r>
              <a:rPr kumimoji="1" lang="zh-CN" altLang="en-US" sz="1800" dirty="0"/>
              <a:t>第</a:t>
            </a:r>
            <a:r>
              <a:rPr kumimoji="1" lang="en-US" altLang="zh-CN" sz="1800" dirty="0"/>
              <a:t>30</a:t>
            </a:r>
            <a:r>
              <a:rPr kumimoji="1" lang="zh-CN" altLang="en-US" sz="1800" dirty="0"/>
              <a:t>到</a:t>
            </a:r>
            <a:r>
              <a:rPr kumimoji="1" lang="en-US" altLang="zh-CN" dirty="0"/>
              <a:t>33</a:t>
            </a:r>
            <a:r>
              <a:rPr kumimoji="1" lang="zh-CN" altLang="en-US" sz="1800" dirty="0"/>
              <a:t>共</a:t>
            </a:r>
            <a:r>
              <a:rPr kumimoji="1" lang="en-US" altLang="zh-CN" sz="1800" dirty="0"/>
              <a:t>4</a:t>
            </a:r>
            <a:r>
              <a:rPr kumimoji="1" lang="zh-CN" altLang="en-US" sz="1800" dirty="0"/>
              <a:t>个字节，</a:t>
            </a:r>
            <a:r>
              <a:rPr kumimoji="1" lang="zh-CN" altLang="en-US" dirty="0"/>
              <a:t>代表</a:t>
            </a:r>
            <a:r>
              <a:rPr kumimoji="1" lang="en-US" altLang="zh-CN" sz="1800" dirty="0"/>
              <a:t>NextPropId</a:t>
            </a:r>
            <a:r>
              <a:rPr kumimoji="1" lang="zh-CN" altLang="en-US" sz="1800" dirty="0"/>
              <a:t>，关系的第一个属性</a:t>
            </a:r>
            <a:r>
              <a:rPr kumimoji="1" lang="en-US" altLang="zh-CN" sz="1800" dirty="0"/>
              <a:t>id</a:t>
            </a:r>
            <a:r>
              <a:rPr kumimoji="1" lang="zh-CN" altLang="en-US" sz="1800" dirty="0"/>
              <a:t>（</a:t>
            </a:r>
            <a:r>
              <a:rPr kumimoji="1" lang="en-US" altLang="zh-CN" sz="1800" dirty="0"/>
              <a:t>-1</a:t>
            </a:r>
            <a:r>
              <a:rPr kumimoji="1" lang="zh-CN" altLang="en-US" sz="1800" dirty="0"/>
              <a:t>表示没有）</a:t>
            </a:r>
            <a:endParaRPr kumimoji="1" lang="en-US" altLang="zh-CN" sz="1800" dirty="0"/>
          </a:p>
          <a:p>
            <a:r>
              <a:rPr kumimoji="1" lang="zh-CN" altLang="en-US" dirty="0"/>
              <a:t>第</a:t>
            </a:r>
            <a:r>
              <a:rPr kumimoji="1" lang="en-US" altLang="zh-CN" dirty="0"/>
              <a:t>34</a:t>
            </a:r>
            <a:r>
              <a:rPr kumimoji="1" lang="zh-CN" altLang="en-US" dirty="0"/>
              <a:t>个字节，代表</a:t>
            </a:r>
            <a:r>
              <a:rPr kumimoji="1" lang="en-US" altLang="zh-CN" sz="1800" dirty="0"/>
              <a:t>Extra</a:t>
            </a:r>
            <a:r>
              <a:rPr kumimoji="1" lang="zh-CN" altLang="en-US" sz="1800" dirty="0"/>
              <a:t>，</a:t>
            </a:r>
            <a:r>
              <a:rPr kumimoji="1" lang="zh-CN" altLang="en-US" dirty="0"/>
              <a:t>关系是不是起点和终点的第一个关系</a:t>
            </a:r>
            <a:endParaRPr kumimoji="1"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0322503-FE50-C24A-9F84-73064BF1F3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754" y="3745772"/>
            <a:ext cx="5854700" cy="72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0801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AA338F-5E28-8645-9FBA-8CE398797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Neo4j</a:t>
            </a:r>
            <a:r>
              <a:rPr kumimoji="1" lang="zh-CN" altLang="en-US" dirty="0"/>
              <a:t>底层存储结构</a:t>
            </a:r>
            <a:r>
              <a:rPr kumimoji="1" lang="en-US" altLang="zh-CN" dirty="0"/>
              <a:t>-</a:t>
            </a:r>
            <a:r>
              <a:rPr kumimoji="1" lang="zh-CN" altLang="en-US" dirty="0"/>
              <a:t>关系</a:t>
            </a:r>
          </a:p>
        </p:txBody>
      </p:sp>
      <p:pic>
        <p:nvPicPr>
          <p:cNvPr id="10" name="内容占位符 9">
            <a:extLst>
              <a:ext uri="{FF2B5EF4-FFF2-40B4-BE49-F238E27FC236}">
                <a16:creationId xmlns:a16="http://schemas.microsoft.com/office/drawing/2014/main" id="{D96702FE-8E58-3D44-94E1-38DF69A6C7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55541" y="1726445"/>
            <a:ext cx="7843633" cy="4322002"/>
          </a:xfrm>
        </p:spPr>
      </p:pic>
    </p:spTree>
    <p:extLst>
      <p:ext uri="{BB962C8B-B14F-4D97-AF65-F5344CB8AC3E}">
        <p14:creationId xmlns:p14="http://schemas.microsoft.com/office/powerpoint/2010/main" val="32109108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AA338F-5E28-8645-9FBA-8CE398797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Neo4j</a:t>
            </a:r>
            <a:r>
              <a:rPr kumimoji="1" lang="zh-CN" altLang="en-US" dirty="0"/>
              <a:t>底层存储结构</a:t>
            </a:r>
            <a:r>
              <a:rPr kumimoji="1" lang="en-US" altLang="zh-CN" dirty="0"/>
              <a:t>-</a:t>
            </a:r>
            <a:r>
              <a:rPr kumimoji="1" lang="zh-CN" altLang="en-US" dirty="0"/>
              <a:t>遍历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E61A15CF-2C7F-DD46-81FE-CFDDDDF12F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17279" y="1426464"/>
            <a:ext cx="4701896" cy="273544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60F7AB9-FEAD-3342-8EF9-A4566B1A47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853" y="1426464"/>
            <a:ext cx="6543426" cy="4215384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EB683B5F-B1BC-C74E-83E0-9C7D2AE12E28}"/>
              </a:ext>
            </a:extLst>
          </p:cNvPr>
          <p:cNvSpPr txBox="1"/>
          <p:nvPr/>
        </p:nvSpPr>
        <p:spPr>
          <a:xfrm>
            <a:off x="4987363" y="5987534"/>
            <a:ext cx="2217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Neo4j</a:t>
            </a:r>
            <a:r>
              <a:rPr kumimoji="1" lang="zh-CN" altLang="en-US" dirty="0"/>
              <a:t>的图遍历方式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4376E63-51D9-7445-954A-2C64313942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6716" y="4054667"/>
            <a:ext cx="2316223" cy="2735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41688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97E35E-627E-EF40-8FB8-1FB6E1A64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Neo4j</a:t>
            </a:r>
            <a:r>
              <a:rPr kumimoji="1" lang="zh-CN" altLang="en-US" dirty="0"/>
              <a:t>集群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DEB43B0-99BE-2942-94CE-82F7E461D4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819656"/>
            <a:ext cx="8915400" cy="4091566"/>
          </a:xfrm>
        </p:spPr>
        <p:txBody>
          <a:bodyPr>
            <a:normAutofit lnSpcReduction="10000"/>
          </a:bodyPr>
          <a:lstStyle/>
          <a:p>
            <a:r>
              <a:rPr kumimoji="1" lang="zh-CN" altLang="en-US" dirty="0"/>
              <a:t>高可用集群：</a:t>
            </a:r>
            <a:r>
              <a:rPr kumimoji="1" lang="en-US" altLang="zh-CN" dirty="0"/>
              <a:t>v1.2</a:t>
            </a:r>
            <a:r>
              <a:rPr kumimoji="1" lang="zh-CN" altLang="en-US" dirty="0"/>
              <a:t>版本开始支持，采用主从复制架构，支持故障恢复（支持主节点重新选举）和吞吐量横向扩展。</a:t>
            </a:r>
            <a:endParaRPr kumimoji="1" lang="en-US" altLang="zh-CN" dirty="0"/>
          </a:p>
          <a:p>
            <a:r>
              <a:rPr kumimoji="1" lang="zh-CN" altLang="en-US" dirty="0"/>
              <a:t>因果集群（</a:t>
            </a:r>
            <a:r>
              <a:rPr kumimoji="1" lang="en-US" altLang="zh-CN" dirty="0"/>
              <a:t>v3.1.0</a:t>
            </a:r>
            <a:r>
              <a:rPr kumimoji="1" lang="zh-CN" altLang="en-US" dirty="0"/>
              <a:t>以后）：集群中包含核心服务器（</a:t>
            </a:r>
            <a:r>
              <a:rPr kumimoji="1" lang="en-US" altLang="zh-CN" dirty="0"/>
              <a:t>Core</a:t>
            </a:r>
            <a:r>
              <a:rPr kumimoji="1" lang="zh-CN" altLang="en-US" dirty="0"/>
              <a:t>）和只读副本（</a:t>
            </a:r>
            <a:r>
              <a:rPr kumimoji="1" lang="en-US" altLang="zh-CN" dirty="0"/>
              <a:t>Read</a:t>
            </a:r>
            <a:r>
              <a:rPr kumimoji="1" lang="zh-CN" altLang="en-US" dirty="0"/>
              <a:t> </a:t>
            </a:r>
            <a:r>
              <a:rPr kumimoji="1" lang="en-US" altLang="zh-CN" dirty="0"/>
              <a:t>Replica</a:t>
            </a:r>
            <a:r>
              <a:rPr kumimoji="1" lang="zh-CN" altLang="en-US" dirty="0"/>
              <a:t>）。核心服务器通过</a:t>
            </a:r>
            <a:r>
              <a:rPr kumimoji="1" lang="en-US" altLang="zh-CN" dirty="0"/>
              <a:t>Raft</a:t>
            </a:r>
            <a:r>
              <a:rPr kumimoji="1" lang="zh-CN" altLang="en-US" dirty="0"/>
              <a:t>协议进行事务复制，只读副本异步从核心服务器复制事务日志。对于跨会话事务，</a:t>
            </a:r>
            <a:r>
              <a:rPr kumimoji="1" lang="en-US" altLang="zh-CN" dirty="0"/>
              <a:t>Neo4j</a:t>
            </a:r>
            <a:r>
              <a:rPr kumimoji="1" lang="zh-CN" altLang="en-US" dirty="0"/>
              <a:t>通过在事务间传递书签（</a:t>
            </a:r>
            <a:r>
              <a:rPr kumimoji="1" lang="en-US" altLang="zh-CN" dirty="0"/>
              <a:t>bookmark</a:t>
            </a:r>
            <a:r>
              <a:rPr kumimoji="1" lang="zh-CN" altLang="en-US" dirty="0"/>
              <a:t>）来形成因果一致链，保证因果一致性。</a:t>
            </a:r>
            <a:endParaRPr kumimoji="1" lang="en-US" altLang="zh-CN" dirty="0"/>
          </a:p>
          <a:p>
            <a:r>
              <a:rPr kumimoji="1" lang="zh-CN" altLang="en-US" dirty="0"/>
              <a:t>自治集群（</a:t>
            </a:r>
            <a:r>
              <a:rPr kumimoji="1" lang="en-US" altLang="zh-CN" dirty="0"/>
              <a:t>v5.X</a:t>
            </a:r>
            <a:r>
              <a:rPr kumimoji="1" lang="zh-CN" altLang="en-US" dirty="0"/>
              <a:t>）：可以自由指定每个</a:t>
            </a:r>
            <a:r>
              <a:rPr kumimoji="1" lang="en-US" altLang="zh-CN" dirty="0"/>
              <a:t>db</a:t>
            </a:r>
            <a:r>
              <a:rPr kumimoji="1" lang="zh-CN" altLang="en-US" dirty="0"/>
              <a:t>的副本数量以及每个副本是主（读写）还是从（只读）。集群自动将副本分配到集群的服务器上，</a:t>
            </a:r>
            <a:r>
              <a:rPr kumimoji="1" lang="en-US" altLang="zh-CN" dirty="0"/>
              <a:t>Leader</a:t>
            </a:r>
            <a:r>
              <a:rPr kumimoji="1" lang="zh-CN" altLang="en-US" dirty="0"/>
              <a:t>故障时集群自动在主实例中选举新的</a:t>
            </a:r>
            <a:r>
              <a:rPr kumimoji="1" lang="en-US" altLang="zh-CN" dirty="0"/>
              <a:t>Leader</a:t>
            </a:r>
            <a:r>
              <a:rPr kumimoji="1" lang="zh-CN" altLang="en-US" dirty="0"/>
              <a:t>，实现集群的高可用和可扩展性。</a:t>
            </a:r>
            <a:endParaRPr kumimoji="1" lang="en-US" altLang="zh-CN" dirty="0"/>
          </a:p>
          <a:p>
            <a:r>
              <a:rPr kumimoji="1" lang="zh-CN" altLang="en-US" dirty="0"/>
              <a:t>注</a:t>
            </a:r>
            <a:r>
              <a:rPr kumimoji="1" lang="en-US" altLang="zh-CN" dirty="0"/>
              <a:t>1</a:t>
            </a:r>
            <a:r>
              <a:rPr kumimoji="1" lang="zh-CN" altLang="en-US" dirty="0"/>
              <a:t>：因果一致性是最终一致性的一种，主要发生在带分区分布式数据库中，分区中的数据因为同步存在延迟，导致在某个节点进行查询时能查到后发生的事务，却查不到先决事物。比如：用户</a:t>
            </a:r>
            <a:r>
              <a:rPr kumimoji="1" lang="en-US" altLang="zh-CN" dirty="0"/>
              <a:t>A</a:t>
            </a:r>
            <a:r>
              <a:rPr kumimoji="1" lang="zh-CN" altLang="en-US" dirty="0"/>
              <a:t>发布了问题，用户</a:t>
            </a:r>
            <a:r>
              <a:rPr kumimoji="1" lang="en-US" altLang="zh-CN" dirty="0"/>
              <a:t>B</a:t>
            </a:r>
            <a:r>
              <a:rPr kumimoji="1" lang="zh-CN" altLang="en-US" dirty="0"/>
              <a:t>提交了回答，处理用户</a:t>
            </a:r>
            <a:r>
              <a:rPr kumimoji="1" lang="en-US" altLang="zh-CN" dirty="0"/>
              <a:t>C</a:t>
            </a:r>
            <a:r>
              <a:rPr kumimoji="1" lang="zh-CN" altLang="en-US" dirty="0"/>
              <a:t>查询的节点因为同步延迟导致用户</a:t>
            </a:r>
            <a:r>
              <a:rPr kumimoji="1" lang="en-US" altLang="zh-CN" dirty="0"/>
              <a:t>C</a:t>
            </a:r>
            <a:r>
              <a:rPr kumimoji="1" lang="zh-CN" altLang="en-US" dirty="0"/>
              <a:t>只能查到回答却查</a:t>
            </a:r>
            <a:r>
              <a:rPr kumimoji="1" lang="zh-CN" altLang="en-US"/>
              <a:t>不到问题。</a:t>
            </a:r>
            <a:br>
              <a:rPr kumimoji="1" lang="en-US" altLang="zh-CN" dirty="0"/>
            </a:br>
            <a:r>
              <a:rPr kumimoji="1" lang="zh-CN" altLang="en-US" dirty="0"/>
              <a:t>注</a:t>
            </a:r>
            <a:r>
              <a:rPr kumimoji="1" lang="en-US" altLang="zh-CN" dirty="0"/>
              <a:t>2</a:t>
            </a:r>
            <a:r>
              <a:rPr kumimoji="1" lang="zh-CN" altLang="en-US" dirty="0"/>
              <a:t>：只有</a:t>
            </a:r>
            <a:r>
              <a:rPr kumimoji="1" lang="en-US" altLang="zh-CN" dirty="0"/>
              <a:t>Neo4j</a:t>
            </a:r>
            <a:r>
              <a:rPr kumimoji="1" lang="zh-CN" altLang="en-US" dirty="0"/>
              <a:t>企业版才支持集群。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1552023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D9FB76-02BD-7D40-A6E0-3DE346D55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附录：</a:t>
            </a:r>
            <a:r>
              <a:rPr kumimoji="1" lang="en-US" altLang="zh-CN" dirty="0"/>
              <a:t>Neo4j</a:t>
            </a:r>
            <a:r>
              <a:rPr kumimoji="1" lang="zh-CN" altLang="en-US" dirty="0"/>
              <a:t>的一些文档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344CE9C-EDD1-344C-9800-69CAC3C68B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2925" y="1821873"/>
            <a:ext cx="8915400" cy="3777622"/>
          </a:xfrm>
        </p:spPr>
        <p:txBody>
          <a:bodyPr/>
          <a:lstStyle/>
          <a:p>
            <a:r>
              <a:rPr lang="zh-CN" altLang="en-US" b="1" i="0" dirty="0">
                <a:solidFill>
                  <a:srgbClr val="000000"/>
                </a:solidFill>
                <a:effectLst/>
                <a:latin typeface="-apple-system"/>
                <a:hlinkClick r:id="rId2"/>
              </a:rPr>
              <a:t>图数据库对比：</a:t>
            </a:r>
            <a:r>
              <a:rPr lang="en" altLang="zh-CN" b="1" i="0" dirty="0">
                <a:solidFill>
                  <a:srgbClr val="000000"/>
                </a:solidFill>
                <a:effectLst/>
                <a:latin typeface="-apple-system"/>
                <a:hlinkClick r:id="rId2"/>
              </a:rPr>
              <a:t>Neo4j vs Nebula Graph vs HugeGraph</a:t>
            </a:r>
            <a:endParaRPr lang="en" altLang="zh-CN" dirty="0"/>
          </a:p>
          <a:p>
            <a:r>
              <a:rPr lang="zh-CN" altLang="en-US" b="1" i="0" dirty="0">
                <a:solidFill>
                  <a:srgbClr val="000000"/>
                </a:solidFill>
                <a:effectLst/>
                <a:latin typeface="PingFangSC-Regular" panose="020B0400000000000000" pitchFamily="34" charset="-122"/>
                <a:ea typeface="PingFangSC-Regular" panose="020B0400000000000000" pitchFamily="34" charset="-122"/>
                <a:hlinkClick r:id="rId3"/>
              </a:rPr>
              <a:t>同花顺知识图谱团队的图数据库选型</a:t>
            </a:r>
            <a:endParaRPr lang="en-US" altLang="zh-CN" b="1" i="0" dirty="0">
              <a:solidFill>
                <a:srgbClr val="000000"/>
              </a:solidFill>
              <a:effectLst/>
              <a:latin typeface="PingFangSC-Regular" panose="020B0400000000000000" pitchFamily="34" charset="-122"/>
              <a:ea typeface="PingFangSC-Regular" panose="020B0400000000000000" pitchFamily="34" charset="-122"/>
            </a:endParaRPr>
          </a:p>
          <a:p>
            <a:r>
              <a:rPr lang="zh-CN" altLang="en-US" dirty="0">
                <a:effectLst/>
                <a:hlinkClick r:id="rId4"/>
              </a:rPr>
              <a:t>面向初学者的图数据库：原生与非原生图技术</a:t>
            </a:r>
            <a:endParaRPr lang="zh-CN" altLang="en-US" dirty="0">
              <a:effectLst/>
            </a:endParaRPr>
          </a:p>
          <a:p>
            <a:r>
              <a:rPr lang="en" altLang="zh-CN" dirty="0">
                <a:effectLst/>
                <a:hlinkClick r:id="rId5"/>
              </a:rPr>
              <a:t>Neo4j</a:t>
            </a:r>
            <a:r>
              <a:rPr lang="zh-CN" altLang="en-US" dirty="0">
                <a:effectLst/>
                <a:hlinkClick r:id="rId5"/>
              </a:rPr>
              <a:t>底层存储</a:t>
            </a:r>
            <a:endParaRPr lang="en-US" altLang="zh-CN" dirty="0">
              <a:effectLst/>
            </a:endParaRPr>
          </a:p>
          <a:p>
            <a:r>
              <a:rPr lang="en" altLang="zh-CN" dirty="0">
                <a:effectLst/>
                <a:hlinkClick r:id="rId6"/>
              </a:rPr>
              <a:t>Neo4j</a:t>
            </a:r>
            <a:r>
              <a:rPr lang="zh-CN" altLang="en-US" dirty="0">
                <a:effectLst/>
                <a:hlinkClick r:id="rId6"/>
              </a:rPr>
              <a:t>底层存储</a:t>
            </a:r>
            <a:endParaRPr lang="en-US" altLang="zh-CN" dirty="0">
              <a:effectLst/>
            </a:endParaRPr>
          </a:p>
          <a:p>
            <a:r>
              <a:rPr lang="en" altLang="zh-CN" dirty="0">
                <a:effectLst/>
                <a:hlinkClick r:id="rId7"/>
              </a:rPr>
              <a:t>Raft</a:t>
            </a:r>
            <a:r>
              <a:rPr lang="zh-CN" altLang="en-US" dirty="0">
                <a:effectLst/>
                <a:hlinkClick r:id="rId7"/>
              </a:rPr>
              <a:t>算法动图</a:t>
            </a:r>
            <a:endParaRPr lang="zh-CN" altLang="en-US" dirty="0">
              <a:effectLst/>
            </a:endParaRPr>
          </a:p>
          <a:p>
            <a:pPr marL="0" indent="0">
              <a:buNone/>
            </a:pPr>
            <a:br>
              <a:rPr lang="en-US" altLang="zh-CN" b="1" i="0" dirty="0">
                <a:solidFill>
                  <a:srgbClr val="000000"/>
                </a:solidFill>
                <a:effectLst/>
                <a:latin typeface="PingFangSC-Regular" panose="020B0400000000000000" pitchFamily="34" charset="-122"/>
                <a:ea typeface="PingFangSC-Regular" panose="020B0400000000000000" pitchFamily="34" charset="-122"/>
              </a:rPr>
            </a:br>
            <a:br>
              <a:rPr lang="en" altLang="zh-CN" dirty="0"/>
            </a:b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467166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217F37-4748-B94F-8979-9327669F5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为什么要使用图数据库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1003535-EF9D-CA4A-9345-70760FFE0B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zh-CN" altLang="en-US" b="0" i="0" dirty="0">
                <a:solidFill>
                  <a:srgbClr val="333333"/>
                </a:solidFill>
                <a:effectLst/>
                <a:latin typeface="-apple-system"/>
              </a:rPr>
              <a:t>随着技术的发展，我们对数据的需求已经不再局限于对数据本身的获取了，我们还需要获取数据与数据间的关系（也就是连接数据）。</a:t>
            </a:r>
          </a:p>
          <a:p>
            <a:r>
              <a:rPr lang="zh-CN" altLang="en-US" dirty="0">
                <a:solidFill>
                  <a:srgbClr val="333333"/>
                </a:solidFill>
                <a:latin typeface="-apple-system"/>
              </a:rPr>
              <a:t>可以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-apple-system"/>
              </a:rPr>
              <a:t>使用 </a:t>
            </a:r>
            <a:r>
              <a:rPr lang="en" altLang="zh-CN" b="0" i="0" dirty="0">
                <a:solidFill>
                  <a:srgbClr val="333333"/>
                </a:solidFill>
                <a:effectLst/>
                <a:latin typeface="-apple-system"/>
              </a:rPr>
              <a:t>RDBMS 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-apple-system"/>
              </a:rPr>
              <a:t>数据库存储大量连接数据，但是不能做到快速遍历查找连接数据。</a:t>
            </a:r>
            <a:endParaRPr lang="en-US" altLang="zh-CN" b="0" i="0" dirty="0">
              <a:solidFill>
                <a:srgbClr val="333333"/>
              </a:solidFill>
              <a:effectLst/>
              <a:latin typeface="-apple-system"/>
            </a:endParaRPr>
          </a:p>
          <a:p>
            <a:r>
              <a:rPr lang="zh-CN" altLang="en-US" dirty="0"/>
              <a:t>利用图相关算法，可以方便的计算最短路径，节点度等。</a:t>
            </a:r>
            <a:endParaRPr lang="en-US" altLang="zh-CN" dirty="0"/>
          </a:p>
          <a:p>
            <a:r>
              <a:rPr lang="zh-CN" altLang="en-US" dirty="0"/>
              <a:t>在社交网络，推荐系统，金融风控，意向图，兴趣图，知识图谱等方面有很好的应用。</a:t>
            </a:r>
            <a:br>
              <a:rPr lang="zh-CN" altLang="en-US" dirty="0"/>
            </a:b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861136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F94747-D222-BC44-85C7-330036E80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场景：关注关系</a:t>
            </a:r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B1128BA6-97FB-B34B-991F-7FBEEC285F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44182" y="2133600"/>
            <a:ext cx="3092680" cy="377825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456A5D87-9A6D-DF43-89E7-7E745DEA797C}"/>
              </a:ext>
            </a:extLst>
          </p:cNvPr>
          <p:cNvSpPr txBox="1"/>
          <p:nvPr/>
        </p:nvSpPr>
        <p:spPr>
          <a:xfrm>
            <a:off x="1782146" y="2133600"/>
            <a:ext cx="30926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我的哪些好友也关注了</a:t>
            </a:r>
            <a:r>
              <a:rPr kumimoji="1" lang="en-US" altLang="zh-CN" dirty="0"/>
              <a:t>Ta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Ta</a:t>
            </a:r>
            <a:r>
              <a:rPr kumimoji="1" lang="zh-CN" altLang="en-US" dirty="0"/>
              <a:t>和我共同关注的人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可能认识的人</a:t>
            </a:r>
            <a:endParaRPr kumimoji="1" lang="en-US" altLang="zh-CN" dirty="0"/>
          </a:p>
          <a:p>
            <a:endParaRPr kumimoji="1" lang="zh-CN" altLang="en-US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46DB42E4-FCB9-194E-B52F-2CD8F361C8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7222" y="1137566"/>
            <a:ext cx="3420236" cy="5412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0385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F6A937-C297-064C-AF93-3C126789DA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用关系型数据库实现关注关系存在的问题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4419E26-449A-EC47-912E-D7E92AB107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一种关系对应一张表（关注表，拉黑表）</a:t>
            </a:r>
            <a:endParaRPr kumimoji="1" lang="en-US" altLang="zh-CN" dirty="0"/>
          </a:p>
          <a:p>
            <a:r>
              <a:rPr kumimoji="1" lang="zh-CN" altLang="en-US" dirty="0"/>
              <a:t>不支持双向关系（关注表，粉丝表）</a:t>
            </a:r>
            <a:endParaRPr kumimoji="1" lang="en-US" altLang="zh-CN" dirty="0"/>
          </a:p>
          <a:p>
            <a:r>
              <a:rPr kumimoji="1" lang="zh-CN" altLang="en-US" dirty="0"/>
              <a:t>成为好友后还是得写两张表（</a:t>
            </a:r>
            <a:r>
              <a:rPr kumimoji="1" lang="en-US" altLang="zh-CN" dirty="0"/>
              <a:t>A</a:t>
            </a:r>
            <a:r>
              <a:rPr kumimoji="1" lang="zh-CN" altLang="en-US" dirty="0"/>
              <a:t>的好友表，</a:t>
            </a:r>
            <a:r>
              <a:rPr kumimoji="1" lang="en-US" altLang="zh-CN" dirty="0"/>
              <a:t>B</a:t>
            </a:r>
            <a:r>
              <a:rPr kumimoji="1" lang="zh-CN" altLang="en-US" dirty="0"/>
              <a:t>的好友表）</a:t>
            </a:r>
            <a:endParaRPr kumimoji="1" lang="en-US" altLang="zh-CN" dirty="0"/>
          </a:p>
          <a:p>
            <a:r>
              <a:rPr kumimoji="1" lang="zh-CN" altLang="en-US" dirty="0"/>
              <a:t>数据量大的情况需要分表（按关系</a:t>
            </a:r>
            <a:r>
              <a:rPr kumimoji="1" lang="en-US" altLang="zh-CN" dirty="0"/>
              <a:t>/</a:t>
            </a:r>
            <a:r>
              <a:rPr kumimoji="1" lang="zh-CN" altLang="en-US" dirty="0"/>
              <a:t>用户纬度）</a:t>
            </a:r>
            <a:endParaRPr kumimoji="1" lang="en-US" altLang="zh-CN" dirty="0"/>
          </a:p>
          <a:p>
            <a:r>
              <a:rPr kumimoji="1" lang="zh-CN" altLang="en-US" dirty="0"/>
              <a:t>查询共同关注得从查两个人的关注表。</a:t>
            </a:r>
            <a:endParaRPr kumimoji="1" lang="en-US" altLang="zh-CN" dirty="0"/>
          </a:p>
          <a:p>
            <a:r>
              <a:rPr kumimoji="1" lang="zh-CN" altLang="en-US" dirty="0"/>
              <a:t>查询二度好友有点困难（</a:t>
            </a:r>
            <a:r>
              <a:rPr kumimoji="1" lang="en-US" altLang="zh-CN" dirty="0"/>
              <a:t>n</a:t>
            </a:r>
            <a:r>
              <a:rPr kumimoji="1" lang="zh-CN" altLang="en-US" dirty="0"/>
              <a:t>度好友基本做不到）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9152819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28821F0-DF99-2C45-8453-6F6D71424E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图数据库排名（截止</a:t>
            </a:r>
            <a:r>
              <a:rPr kumimoji="1" lang="en-US" altLang="zh-CN" dirty="0"/>
              <a:t>2023/2</a:t>
            </a:r>
            <a:r>
              <a:rPr kumimoji="1" lang="zh-CN" altLang="en-US" dirty="0"/>
              <a:t>）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526DBCF-66A1-9C46-801F-040DE7652756}"/>
              </a:ext>
            </a:extLst>
          </p:cNvPr>
          <p:cNvSpPr txBox="1"/>
          <p:nvPr/>
        </p:nvSpPr>
        <p:spPr>
          <a:xfrm>
            <a:off x="3119718" y="1613647"/>
            <a:ext cx="5705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zh-CN" dirty="0"/>
              <a:t>https://db-engines.com/en/ranking/graph+dbms</a:t>
            </a:r>
            <a:endParaRPr kumimoji="1" lang="zh-CN" altLang="en-US" dirty="0"/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37D60920-15C9-0142-9933-6B5EB7AF02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00707" y="2133600"/>
            <a:ext cx="4892412" cy="377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7102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51EA7AD-AFC6-7A41-9D60-ED2705358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7</a:t>
            </a:r>
            <a:r>
              <a:rPr kumimoji="1" lang="zh-CN" altLang="en-US" dirty="0"/>
              <a:t>种主流图数据库比较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EB0B09F-6532-4543-BDFD-0BA6D5B984F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6766" y="2133600"/>
            <a:ext cx="6123163" cy="377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ACFF658B-A3BA-8A4E-8204-B34DD02DE9DC}"/>
              </a:ext>
            </a:extLst>
          </p:cNvPr>
          <p:cNvSpPr txBox="1"/>
          <p:nvPr/>
        </p:nvSpPr>
        <p:spPr>
          <a:xfrm>
            <a:off x="3191435" y="1541929"/>
            <a:ext cx="7744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引用自：</a:t>
            </a:r>
            <a:r>
              <a:rPr kumimoji="1" lang="en" altLang="zh-CN" dirty="0"/>
              <a:t>https://blog.csdn.net/u011397981/article/details/123467458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647288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BE7B544-8F61-4646-A8F2-EDC61EB7C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Neo4j</a:t>
            </a:r>
            <a:r>
              <a:rPr kumimoji="1" lang="zh-CN" altLang="en-US" dirty="0"/>
              <a:t>优点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DF686FF-51DF-094B-B792-19B6BFC511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95502" y="1458686"/>
            <a:ext cx="8915400" cy="3777622"/>
          </a:xfrm>
        </p:spPr>
        <p:txBody>
          <a:bodyPr/>
          <a:lstStyle/>
          <a:p>
            <a:r>
              <a:rPr kumimoji="1" lang="en-US" altLang="zh-CN" dirty="0"/>
              <a:t>Neo4j</a:t>
            </a:r>
            <a:r>
              <a:rPr kumimoji="1" lang="zh-CN" altLang="en-US" dirty="0"/>
              <a:t>是最老牌图数据库，图数据库排名第一。</a:t>
            </a:r>
            <a:endParaRPr kumimoji="1" lang="en-US" altLang="zh-CN" dirty="0"/>
          </a:p>
          <a:p>
            <a:r>
              <a:rPr kumimoji="1" lang="zh-CN" altLang="en-US" dirty="0"/>
              <a:t>功能强大，支持完整的</a:t>
            </a:r>
            <a:r>
              <a:rPr kumimoji="1" lang="en-US" altLang="zh-CN" dirty="0"/>
              <a:t>ACID</a:t>
            </a:r>
            <a:r>
              <a:rPr kumimoji="1" lang="zh-CN" altLang="en-US" dirty="0"/>
              <a:t>事务，支持高可用集群。</a:t>
            </a:r>
            <a:endParaRPr kumimoji="1" lang="en-US" altLang="zh-CN" dirty="0"/>
          </a:p>
          <a:p>
            <a:r>
              <a:rPr kumimoji="1" lang="zh-CN" altLang="en-US" dirty="0"/>
              <a:t>性能不错（稳定但不是最强）。</a:t>
            </a:r>
            <a:endParaRPr kumimoji="1" lang="en-US" altLang="zh-CN" dirty="0"/>
          </a:p>
          <a:p>
            <a:r>
              <a:rPr kumimoji="1" lang="zh-CN" altLang="en-US" dirty="0"/>
              <a:t>原生图数据库，数据的存储，查询，处理都基于图，而且拥有自己的存储系统。</a:t>
            </a:r>
            <a:endParaRPr kumimoji="1" lang="en-US" altLang="zh-CN" dirty="0"/>
          </a:p>
          <a:p>
            <a:r>
              <a:rPr kumimoji="1" lang="zh-CN" altLang="en-US" dirty="0"/>
              <a:t>提供类似</a:t>
            </a:r>
            <a:r>
              <a:rPr kumimoji="1" lang="en-US" altLang="zh-CN" dirty="0"/>
              <a:t>SQL</a:t>
            </a:r>
            <a:r>
              <a:rPr kumimoji="1" lang="zh-CN" altLang="en-US" dirty="0"/>
              <a:t>的简单易理解的</a:t>
            </a:r>
            <a:r>
              <a:rPr kumimoji="1" lang="en-US" altLang="zh-CN" dirty="0"/>
              <a:t>CypherQL</a:t>
            </a:r>
            <a:r>
              <a:rPr kumimoji="1" lang="zh-CN" altLang="en-US" dirty="0"/>
              <a:t>。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08FAD9D-F7E8-5A4D-B11C-91162A5D9D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502" y="3604708"/>
            <a:ext cx="4613078" cy="3024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40B2A79A-526D-D944-8117-43DAD0F8B9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9393" y="3629931"/>
            <a:ext cx="4892750" cy="2999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57050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65A88F-2F4D-2B47-A100-7F4984554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Neo4j</a:t>
            </a:r>
            <a:r>
              <a:rPr kumimoji="1" lang="zh-CN" altLang="en-US" dirty="0"/>
              <a:t>缺点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614D591-1436-9544-AB0C-F173C69E43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453959"/>
          </a:xfrm>
        </p:spPr>
        <p:txBody>
          <a:bodyPr/>
          <a:lstStyle/>
          <a:p>
            <a:r>
              <a:rPr kumimoji="1" lang="zh-CN" altLang="en-US" dirty="0"/>
              <a:t>企业版功能（性能）强但是收费（高），社区版免费但是功能（性能）弱。</a:t>
            </a:r>
            <a:endParaRPr kumimoji="1" lang="en-US" altLang="zh-CN" dirty="0"/>
          </a:p>
          <a:p>
            <a:r>
              <a:rPr kumimoji="1" lang="zh-CN" altLang="en-US" dirty="0"/>
              <a:t>只有企业版才支持分布式事务，集群，热备份，离线导入，属性存在约束等。</a:t>
            </a:r>
            <a:endParaRPr kumimoji="1" lang="en-US" altLang="zh-CN" dirty="0"/>
          </a:p>
          <a:p>
            <a:r>
              <a:rPr kumimoji="1" lang="zh-CN" altLang="en-US" dirty="0"/>
              <a:t>社区版</a:t>
            </a:r>
            <a:r>
              <a:rPr kumimoji="1" lang="en-US" altLang="zh-CN" dirty="0"/>
              <a:t>4.3</a:t>
            </a:r>
            <a:r>
              <a:rPr kumimoji="1" lang="zh-CN" altLang="en-US" dirty="0"/>
              <a:t>及之前最多只能使用</a:t>
            </a:r>
            <a:r>
              <a:rPr kumimoji="1" lang="en-US" altLang="zh-CN" dirty="0"/>
              <a:t>4</a:t>
            </a:r>
            <a:r>
              <a:rPr kumimoji="1" lang="zh-CN" altLang="en-US" dirty="0"/>
              <a:t>个核心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Nunito Sans" panose="020F0502020204030204" pitchFamily="34" charset="0"/>
              </a:rPr>
              <a:t>，企业版无限制。 </a:t>
            </a:r>
            <a:r>
              <a:rPr kumimoji="1" lang="zh-CN" altLang="en-US" dirty="0"/>
              <a:t>。</a:t>
            </a:r>
            <a:endParaRPr kumimoji="1" lang="en-US" altLang="zh-CN" dirty="0"/>
          </a:p>
          <a:p>
            <a:r>
              <a:rPr lang="zh-CN" altLang="en" b="0" i="0" dirty="0">
                <a:solidFill>
                  <a:srgbClr val="000000"/>
                </a:solidFill>
                <a:effectLst/>
                <a:latin typeface="Nunito Sans" panose="020F0502020204030204" pitchFamily="34" charset="0"/>
              </a:rPr>
              <a:t>社区版</a:t>
            </a:r>
            <a:r>
              <a:rPr lang="en-US" altLang="zh-CN" dirty="0">
                <a:solidFill>
                  <a:srgbClr val="000000"/>
                </a:solidFill>
                <a:latin typeface="Nunito Sans" panose="020F0502020204030204" pitchFamily="34" charset="0"/>
              </a:rPr>
              <a:t>5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Nunito Sans" panose="020F0502020204030204" pitchFamily="34" charset="0"/>
              </a:rPr>
              <a:t>.4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Nunito Sans" panose="020F0502020204030204" pitchFamily="34" charset="0"/>
              </a:rPr>
              <a:t>及之前最多支持</a:t>
            </a:r>
            <a:r>
              <a:rPr lang="en" altLang="zh-CN" b="0" i="0" dirty="0">
                <a:solidFill>
                  <a:srgbClr val="000000"/>
                </a:solidFill>
                <a:effectLst/>
                <a:latin typeface="Nunito Sans" panose="020F0502020204030204" pitchFamily="34" charset="0"/>
              </a:rPr>
              <a:t>340</a:t>
            </a:r>
            <a:r>
              <a:rPr lang="zh-CN" altLang="en" b="0" i="0" dirty="0">
                <a:solidFill>
                  <a:srgbClr val="000000"/>
                </a:solidFill>
                <a:effectLst/>
                <a:latin typeface="Nunito Sans" panose="020F0502020204030204" pitchFamily="34" charset="0"/>
              </a:rPr>
              <a:t>亿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Nunito Sans" panose="020F0502020204030204" pitchFamily="34" charset="0"/>
              </a:rPr>
              <a:t>节点（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Nunito Sans" panose="020F0502020204030204" pitchFamily="34" charset="0"/>
              </a:rPr>
              <a:t>node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Nunito Sans" panose="020F0502020204030204" pitchFamily="34" charset="0"/>
              </a:rPr>
              <a:t>）</a:t>
            </a:r>
            <a:r>
              <a:rPr lang="en" altLang="zh-CN" b="0" i="0" dirty="0">
                <a:solidFill>
                  <a:srgbClr val="000000"/>
                </a:solidFill>
                <a:effectLst/>
                <a:latin typeface="Nunito Sans" panose="020F0502020204030204" pitchFamily="34" charset="0"/>
              </a:rPr>
              <a:t>, 34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Nunito Sans" panose="020F0502020204030204" pitchFamily="34" charset="0"/>
              </a:rPr>
              <a:t>0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Nunito Sans" panose="020F0502020204030204" pitchFamily="34" charset="0"/>
              </a:rPr>
              <a:t>亿关系（</a:t>
            </a:r>
            <a:r>
              <a:rPr lang="en" altLang="zh-CN" b="0" i="0" dirty="0">
                <a:solidFill>
                  <a:srgbClr val="000000"/>
                </a:solidFill>
                <a:effectLst/>
                <a:latin typeface="Nunito Sans" panose="020F0502020204030204" pitchFamily="34" charset="0"/>
              </a:rPr>
              <a:t>relationships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Nunito Sans" panose="020F0502020204030204" pitchFamily="34" charset="0"/>
              </a:rPr>
              <a:t>）</a:t>
            </a:r>
            <a:r>
              <a:rPr lang="en" altLang="zh-CN" b="0" i="0" dirty="0">
                <a:solidFill>
                  <a:srgbClr val="000000"/>
                </a:solidFill>
                <a:effectLst/>
                <a:latin typeface="Nunito Sans" panose="020F0502020204030204" pitchFamily="34" charset="0"/>
              </a:rPr>
              <a:t>, 68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Nunito Sans" panose="020F0502020204030204" pitchFamily="34" charset="0"/>
              </a:rPr>
              <a:t>0</a:t>
            </a:r>
            <a:r>
              <a:rPr lang="en" altLang="zh-CN" b="0" i="0" dirty="0">
                <a:solidFill>
                  <a:srgbClr val="000000"/>
                </a:solidFill>
                <a:effectLst/>
                <a:latin typeface="Nunito Sans" panose="020F0502020204030204" pitchFamily="34" charset="0"/>
              </a:rPr>
              <a:t> </a:t>
            </a:r>
            <a:r>
              <a:rPr lang="zh-CN" altLang="en" b="0" i="0" dirty="0">
                <a:solidFill>
                  <a:srgbClr val="000000"/>
                </a:solidFill>
                <a:effectLst/>
                <a:latin typeface="Nunito Sans" panose="020F0502020204030204" pitchFamily="34" charset="0"/>
              </a:rPr>
              <a:t>亿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Nunito Sans" panose="020F0502020204030204" pitchFamily="34" charset="0"/>
              </a:rPr>
              <a:t>属性（</a:t>
            </a:r>
            <a:r>
              <a:rPr lang="en" altLang="zh-CN" b="0" i="0" dirty="0">
                <a:solidFill>
                  <a:srgbClr val="000000"/>
                </a:solidFill>
                <a:effectLst/>
                <a:latin typeface="Nunito Sans" panose="020F0502020204030204" pitchFamily="34" charset="0"/>
              </a:rPr>
              <a:t>properties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Nunito Sans" panose="020F0502020204030204" pitchFamily="34" charset="0"/>
              </a:rPr>
              <a:t>），企业版无限制。</a:t>
            </a:r>
            <a:endParaRPr lang="en-US" altLang="zh-CN" b="0" i="0" dirty="0">
              <a:solidFill>
                <a:srgbClr val="000000"/>
              </a:solidFill>
              <a:effectLst/>
              <a:latin typeface="Nunito Sans" panose="020F0502020204030204" pitchFamily="34" charset="0"/>
            </a:endParaRPr>
          </a:p>
          <a:p>
            <a:r>
              <a:rPr kumimoji="1" lang="zh-CN" altLang="en-US" dirty="0">
                <a:solidFill>
                  <a:srgbClr val="000000"/>
                </a:solidFill>
                <a:latin typeface="Nunito Sans" panose="020F0502020204030204" pitchFamily="34" charset="0"/>
              </a:rPr>
              <a:t>社区版不支持多用户数据库（</a:t>
            </a:r>
            <a:r>
              <a:rPr kumimoji="1" lang="en-US" altLang="zh-CN" dirty="0">
                <a:solidFill>
                  <a:srgbClr val="000000"/>
                </a:solidFill>
                <a:latin typeface="Nunito Sans" panose="020F0502020204030204" pitchFamily="34" charset="0"/>
              </a:rPr>
              <a:t>neo4j</a:t>
            </a:r>
            <a:r>
              <a:rPr kumimoji="1" lang="zh-CN" altLang="en-US" dirty="0">
                <a:solidFill>
                  <a:srgbClr val="000000"/>
                </a:solidFill>
                <a:latin typeface="Nunito Sans" panose="020F0502020204030204" pitchFamily="34" charset="0"/>
              </a:rPr>
              <a:t>有</a:t>
            </a:r>
            <a:r>
              <a:rPr kumimoji="1" lang="en-US" altLang="zh-CN" dirty="0">
                <a:solidFill>
                  <a:srgbClr val="000000"/>
                </a:solidFill>
                <a:latin typeface="Nunito Sans" panose="020F0502020204030204" pitchFamily="34" charset="0"/>
              </a:rPr>
              <a:t>1</a:t>
            </a:r>
            <a:r>
              <a:rPr kumimoji="1" lang="zh-CN" altLang="en-US" dirty="0">
                <a:solidFill>
                  <a:srgbClr val="000000"/>
                </a:solidFill>
                <a:latin typeface="Nunito Sans" panose="020F0502020204030204" pitchFamily="34" charset="0"/>
              </a:rPr>
              <a:t>个</a:t>
            </a:r>
            <a:r>
              <a:rPr kumimoji="1" lang="en" altLang="zh-CN" dirty="0">
                <a:solidFill>
                  <a:srgbClr val="000000"/>
                </a:solidFill>
                <a:latin typeface="Nunito Sans" panose="020F0502020204030204" pitchFamily="34" charset="0"/>
              </a:rPr>
              <a:t>system- </a:t>
            </a:r>
            <a:r>
              <a:rPr kumimoji="1" lang="zh-CN" altLang="en-US" dirty="0">
                <a:solidFill>
                  <a:srgbClr val="000000"/>
                </a:solidFill>
                <a:latin typeface="Nunito Sans" panose="020F050202020403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系统数据库</a:t>
            </a:r>
            <a:r>
              <a:rPr kumimoji="1" lang="zh-CN" altLang="en-US" dirty="0">
                <a:solidFill>
                  <a:srgbClr val="000000"/>
                </a:solidFill>
                <a:latin typeface="Nunito Sans" panose="020F0502020204030204" pitchFamily="34" charset="0"/>
              </a:rPr>
              <a:t>和</a:t>
            </a:r>
            <a:r>
              <a:rPr kumimoji="1" lang="en" altLang="zh-CN" dirty="0">
                <a:solidFill>
                  <a:srgbClr val="000000"/>
                </a:solidFill>
                <a:latin typeface="Nunito Sans" panose="020F0502020204030204" pitchFamily="34" charset="0"/>
              </a:rPr>
              <a:t>neo4j- </a:t>
            </a:r>
            <a:r>
              <a:rPr kumimoji="1" lang="zh-CN" altLang="en-US" dirty="0">
                <a:solidFill>
                  <a:srgbClr val="000000"/>
                </a:solidFill>
                <a:latin typeface="Nunito Sans" panose="020F050202020403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默认数据库</a:t>
            </a:r>
            <a:r>
              <a:rPr kumimoji="1" lang="zh-CN" altLang="en-US" dirty="0">
                <a:solidFill>
                  <a:srgbClr val="000000"/>
                </a:solidFill>
                <a:latin typeface="Nunito Sans" panose="020F0502020204030204" pitchFamily="34" charset="0"/>
              </a:rPr>
              <a:t>）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Nunito Sans" panose="020F0502020204030204" pitchFamily="34" charset="0"/>
              </a:rPr>
              <a:t>，企业版无限制。</a:t>
            </a:r>
            <a:endParaRPr lang="en-US" altLang="zh-CN" b="0" i="0" dirty="0">
              <a:solidFill>
                <a:srgbClr val="000000"/>
              </a:solidFill>
              <a:effectLst/>
              <a:latin typeface="Nunito Sans" panose="020F0502020204030204" pitchFamily="34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249C56A-3358-7D4B-977B-633BF9E9A52C}"/>
              </a:ext>
            </a:extLst>
          </p:cNvPr>
          <p:cNvSpPr txBox="1"/>
          <p:nvPr/>
        </p:nvSpPr>
        <p:spPr>
          <a:xfrm>
            <a:off x="2589212" y="5587559"/>
            <a:ext cx="68531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参考文档：</a:t>
            </a:r>
            <a:endParaRPr kumimoji="1" lang="en-US" altLang="zh-CN" dirty="0"/>
          </a:p>
          <a:p>
            <a:r>
              <a:rPr kumimoji="1" lang="en" altLang="zh-CN" dirty="0"/>
              <a:t>https://neo4j.com/docs/operations-manual/5/introduction/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80050852"/>
      </p:ext>
    </p:extLst>
  </p:cSld>
  <p:clrMapOvr>
    <a:masterClrMapping/>
  </p:clrMapOvr>
</p:sld>
</file>

<file path=ppt/theme/theme1.xml><?xml version="1.0" encoding="utf-8"?>
<a:theme xmlns:a="http://schemas.openxmlformats.org/drawingml/2006/main" name="丝状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丝状</Template>
  <TotalTime>14114</TotalTime>
  <Words>2684</Words>
  <Application>Microsoft Macintosh PowerPoint</Application>
  <PresentationFormat>宽屏</PresentationFormat>
  <Paragraphs>155</Paragraphs>
  <Slides>29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40" baseType="lpstr">
      <vt:lpstr>-apple-system</vt:lpstr>
      <vt:lpstr>JetBrains Mono</vt:lpstr>
      <vt:lpstr>PingFang SC</vt:lpstr>
      <vt:lpstr>PingFangSC-Regular</vt:lpstr>
      <vt:lpstr>Arial</vt:lpstr>
      <vt:lpstr>Century Gothic</vt:lpstr>
      <vt:lpstr>Helvetica Neue</vt:lpstr>
      <vt:lpstr>Lato</vt:lpstr>
      <vt:lpstr>Nunito Sans</vt:lpstr>
      <vt:lpstr>Wingdings 3</vt:lpstr>
      <vt:lpstr>丝状</vt:lpstr>
      <vt:lpstr>图数据库-Neo4j简介</vt:lpstr>
      <vt:lpstr>什么是图数据库</vt:lpstr>
      <vt:lpstr>为什么要使用图数据库</vt:lpstr>
      <vt:lpstr>场景：关注关系</vt:lpstr>
      <vt:lpstr>用关系型数据库实现关注关系存在的问题</vt:lpstr>
      <vt:lpstr>图数据库排名（截止2023/2）</vt:lpstr>
      <vt:lpstr>7种主流图数据库比较</vt:lpstr>
      <vt:lpstr>Neo4j优点</vt:lpstr>
      <vt:lpstr>Neo4j缺点</vt:lpstr>
      <vt:lpstr>结论，Neo4j不适合我司生产环境</vt:lpstr>
      <vt:lpstr>Neo4j运行模式</vt:lpstr>
      <vt:lpstr>Neo4j基本元素</vt:lpstr>
      <vt:lpstr>Neo4j Schema（模式）</vt:lpstr>
      <vt:lpstr>Cypher--Neo4j查询语言</vt:lpstr>
      <vt:lpstr>Neo4j数据遍历框架</vt:lpstr>
      <vt:lpstr>Neo4j遍历框架结构图</vt:lpstr>
      <vt:lpstr>Cypher执行计划</vt:lpstr>
      <vt:lpstr>执行计划统计信息</vt:lpstr>
      <vt:lpstr>Neo4j免索引邻接</vt:lpstr>
      <vt:lpstr>Neo4j底层存储结构-文件</vt:lpstr>
      <vt:lpstr>Neo4j底层存储结构-节点</vt:lpstr>
      <vt:lpstr>Neo4j底层存储结构-节点</vt:lpstr>
      <vt:lpstr>Neo4j底层存储结构-关系</vt:lpstr>
      <vt:lpstr>Neo4j底层存储结构-关系</vt:lpstr>
      <vt:lpstr>Neo4j底层存储结构-关系</vt:lpstr>
      <vt:lpstr>Neo4j底层存储结构-关系</vt:lpstr>
      <vt:lpstr>Neo4j底层存储结构-遍历</vt:lpstr>
      <vt:lpstr>Neo4j集群</vt:lpstr>
      <vt:lpstr>附录：Neo4j的一些文档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Neo4j简介</dc:title>
  <dc:creator>Microsoft Office User</dc:creator>
  <cp:lastModifiedBy>Microsoft Office User</cp:lastModifiedBy>
  <cp:revision>229</cp:revision>
  <dcterms:created xsi:type="dcterms:W3CDTF">2023-02-18T15:21:24Z</dcterms:created>
  <dcterms:modified xsi:type="dcterms:W3CDTF">2023-05-19T15:39:15Z</dcterms:modified>
</cp:coreProperties>
</file>